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5"/>
  </p:notesMasterIdLst>
  <p:handoutMasterIdLst>
    <p:handoutMasterId r:id="rId76"/>
  </p:handoutMasterIdLst>
  <p:sldIdLst>
    <p:sldId id="445" r:id="rId2"/>
    <p:sldId id="395" r:id="rId3"/>
    <p:sldId id="262" r:id="rId4"/>
    <p:sldId id="322" r:id="rId5"/>
    <p:sldId id="464" r:id="rId6"/>
    <p:sldId id="465" r:id="rId7"/>
    <p:sldId id="453" r:id="rId8"/>
    <p:sldId id="263" r:id="rId9"/>
    <p:sldId id="396" r:id="rId10"/>
    <p:sldId id="401" r:id="rId11"/>
    <p:sldId id="387" r:id="rId12"/>
    <p:sldId id="405" r:id="rId13"/>
    <p:sldId id="386" r:id="rId14"/>
    <p:sldId id="344" r:id="rId15"/>
    <p:sldId id="468" r:id="rId16"/>
    <p:sldId id="388" r:id="rId17"/>
    <p:sldId id="420" r:id="rId18"/>
    <p:sldId id="441" r:id="rId19"/>
    <p:sldId id="454" r:id="rId20"/>
    <p:sldId id="457" r:id="rId21"/>
    <p:sldId id="456" r:id="rId22"/>
    <p:sldId id="455" r:id="rId23"/>
    <p:sldId id="460" r:id="rId24"/>
    <p:sldId id="422" r:id="rId25"/>
    <p:sldId id="459" r:id="rId26"/>
    <p:sldId id="423" r:id="rId27"/>
    <p:sldId id="461" r:id="rId28"/>
    <p:sldId id="424" r:id="rId29"/>
    <p:sldId id="462" r:id="rId30"/>
    <p:sldId id="463" r:id="rId31"/>
    <p:sldId id="425" r:id="rId32"/>
    <p:sldId id="426" r:id="rId33"/>
    <p:sldId id="427" r:id="rId34"/>
    <p:sldId id="429" r:id="rId35"/>
    <p:sldId id="430" r:id="rId36"/>
    <p:sldId id="412" r:id="rId37"/>
    <p:sldId id="431" r:id="rId38"/>
    <p:sldId id="421" r:id="rId39"/>
    <p:sldId id="432" r:id="rId40"/>
    <p:sldId id="358" r:id="rId41"/>
    <p:sldId id="359" r:id="rId42"/>
    <p:sldId id="373" r:id="rId43"/>
    <p:sldId id="375" r:id="rId44"/>
    <p:sldId id="378" r:id="rId45"/>
    <p:sldId id="376" r:id="rId46"/>
    <p:sldId id="365" r:id="rId47"/>
    <p:sldId id="374" r:id="rId48"/>
    <p:sldId id="360" r:id="rId49"/>
    <p:sldId id="364" r:id="rId50"/>
    <p:sldId id="380" r:id="rId51"/>
    <p:sldId id="389" r:id="rId52"/>
    <p:sldId id="382" r:id="rId53"/>
    <p:sldId id="392" r:id="rId54"/>
    <p:sldId id="391" r:id="rId55"/>
    <p:sldId id="366" r:id="rId56"/>
    <p:sldId id="369" r:id="rId57"/>
    <p:sldId id="419" r:id="rId58"/>
    <p:sldId id="397" r:id="rId59"/>
    <p:sldId id="402" r:id="rId60"/>
    <p:sldId id="403" r:id="rId61"/>
    <p:sldId id="351" r:id="rId62"/>
    <p:sldId id="440" r:id="rId63"/>
    <p:sldId id="444" r:id="rId64"/>
    <p:sldId id="451" r:id="rId65"/>
    <p:sldId id="452" r:id="rId66"/>
    <p:sldId id="433" r:id="rId67"/>
    <p:sldId id="356" r:id="rId68"/>
    <p:sldId id="309" r:id="rId69"/>
    <p:sldId id="311" r:id="rId70"/>
    <p:sldId id="466" r:id="rId71"/>
    <p:sldId id="467" r:id="rId72"/>
    <p:sldId id="321" r:id="rId73"/>
    <p:sldId id="320" r:id="rId7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/>
    <p:restoredTop sz="95317" autoAdjust="0"/>
  </p:normalViewPr>
  <p:slideViewPr>
    <p:cSldViewPr snapToGrid="0" snapToObjects="1">
      <p:cViewPr varScale="1">
        <p:scale>
          <a:sx n="120" d="100"/>
          <a:sy n="120" d="100"/>
        </p:scale>
        <p:origin x="20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-64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144"/>
    </p:cViewPr>
  </p:sorterViewPr>
  <p:notesViewPr>
    <p:cSldViewPr snapToGrid="0" snapToObjects="1">
      <p:cViewPr varScale="1">
        <p:scale>
          <a:sx n="75" d="100"/>
          <a:sy n="75" d="100"/>
        </p:scale>
        <p:origin x="-3264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25A36-CF58-0C40-BF5E-6D790D0996F4}" type="datetimeFigureOut">
              <a:rPr lang="en-US" smtClean="0"/>
              <a:pPr/>
              <a:t>8/30/22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8D34D-D7EE-5046-AF51-F4F6504E54C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403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E6CC30-6798-6248-93F4-ADBF6FA13677}" type="datetimeFigureOut">
              <a:rPr lang="en-US" smtClean="0"/>
              <a:pPr/>
              <a:t>8/30/22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85500-BAC5-F74B-9870-434AECDB9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10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885500-BAC5-F74B-9870-434AECDB9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4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885500-BAC5-F74B-9870-434AECDB9BC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6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85500-BAC5-F74B-9870-434AECDB9BC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769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7ADE0-1D32-6146-90FF-3683519FFA64}" type="datetime1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0E17-D98A-894E-B269-97D8287F703C}" type="datetime1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A45B0-B0BA-824F-886B-05F3D18EDFEA}" type="datetime1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FF8DB-9886-3240-B86F-83739AA354B3}" type="datetime1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28536-1A3D-3144-AAB9-96AD0F1BAD33}" type="datetime1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A5140-8BA9-864F-A0C3-8E4B8454ACBB}" type="datetime1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CA576-7882-5744-AA3A-A932C6C236B9}" type="datetime1">
              <a:rPr lang="en-US" smtClean="0"/>
              <a:t>8/30/22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EFC63-3CAD-F844-9F7D-B7AB670D14C2}" type="datetime1">
              <a:rPr lang="en-US" smtClean="0"/>
              <a:t>8/30/22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2891-DA3E-0440-8154-501C885D6F32}" type="datetime1">
              <a:rPr lang="en-US" smtClean="0"/>
              <a:t>8/30/22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780B5-EE59-9849-80EF-C0C65B7AE642}" type="datetime1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B66C8-B602-014C-A27B-D6BB3268940A}" type="datetime1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9BA7B-2FA7-924F-88F6-AF1E954FAB6E}" type="datetime1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Science 1 Honors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A5885-9CE9-1844-B440-C907964AE52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s51.io/" TargetMode="External"/><Relationship Id="rId2" Type="http://schemas.openxmlformats.org/officeDocument/2006/relationships/hyperlink" Target="https://cs3110.github.io/textbook/cover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eas.upenn.edu/~cis120/current/" TargetMode="External"/><Relationship Id="rId5" Type="http://schemas.openxmlformats.org/officeDocument/2006/relationships/hyperlink" Target="https://www.cs.princeton.edu/courses/archive/fall22/cos326/info.php" TargetMode="External"/><Relationship Id="rId4" Type="http://schemas.openxmlformats.org/officeDocument/2006/relationships/hyperlink" Target="http://www.cs.cmu.edu/~15150/" TargetMode="Externa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220" y="1607667"/>
            <a:ext cx="8229600" cy="8727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432FF"/>
                </a:solidFill>
              </a:rPr>
              <a:t>CSCI 2103 Functional Programming</a:t>
            </a:r>
            <a:endParaRPr lang="en-US" sz="4000" b="1" dirty="0">
              <a:solidFill>
                <a:srgbClr val="0432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Computer Science 1 Honors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78070" y="381631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Fall 2022</a:t>
            </a:r>
          </a:p>
          <a:p>
            <a:endParaRPr lang="en-US" sz="3600" dirty="0"/>
          </a:p>
          <a:p>
            <a:r>
              <a:rPr lang="en-US" sz="3600" dirty="0"/>
              <a:t>Robert Muller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Boston College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36030" y="743298"/>
            <a:ext cx="8229600" cy="969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CSCI 1103 Computer Science 1 Honors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872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Learning how to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r>
              <a:rPr lang="en-US" sz="4000" dirty="0"/>
              <a:t>Have an idea? </a:t>
            </a:r>
            <a:r>
              <a:rPr lang="en-US" sz="4000" b="1" dirty="0"/>
              <a:t>You</a:t>
            </a:r>
            <a:r>
              <a:rPr lang="en-US" sz="4000" dirty="0"/>
              <a:t> can build it!</a:t>
            </a:r>
            <a:endParaRPr lang="en-US" sz="4000" i="1" dirty="0"/>
          </a:p>
          <a:p>
            <a:endParaRPr lang="en-US" sz="2000" dirty="0"/>
          </a:p>
          <a:p>
            <a:r>
              <a:rPr lang="en-US" sz="4000" dirty="0"/>
              <a:t>Empowering in almost any field</a:t>
            </a:r>
          </a:p>
          <a:p>
            <a:endParaRPr lang="en-US" sz="2000" i="1" dirty="0"/>
          </a:p>
          <a:p>
            <a:r>
              <a:rPr lang="en-US" sz="4000" dirty="0"/>
              <a:t>Interesting and really fun</a:t>
            </a:r>
          </a:p>
          <a:p>
            <a:endParaRPr lang="en-US" sz="2000" dirty="0"/>
          </a:p>
          <a:p>
            <a:r>
              <a:rPr lang="en-US" sz="4000" dirty="0"/>
              <a:t>Learn by doing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400087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Two 75-minute meetings each week 12PM; Some will be lectures, some may be workshop-style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3366FF"/>
                </a:solidFill>
              </a:rPr>
              <a:t>	</a:t>
            </a:r>
            <a:endParaRPr lang="en-US" dirty="0"/>
          </a:p>
          <a:p>
            <a:r>
              <a:rPr lang="en-US" dirty="0"/>
              <a:t>One 50-minute lab each week, taught by TAs</a:t>
            </a:r>
          </a:p>
          <a:p>
            <a:endParaRPr lang="en-US" dirty="0"/>
          </a:p>
          <a:p>
            <a:r>
              <a:rPr lang="en-US" dirty="0"/>
              <a:t>Ten programming projects, time requires varies but expect 8-10 hours of work each week</a:t>
            </a:r>
          </a:p>
          <a:p>
            <a:endParaRPr lang="en-US" dirty="0"/>
          </a:p>
          <a:p>
            <a:r>
              <a:rPr lang="en-US" dirty="0"/>
              <a:t>Two midterms and a final exam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3066557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Take-</a:t>
            </a:r>
            <a:r>
              <a:rPr lang="en-US" dirty="0" err="1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By the end of the semester:</a:t>
            </a:r>
          </a:p>
          <a:p>
            <a:endParaRPr lang="en-US" dirty="0"/>
          </a:p>
          <a:p>
            <a:pPr lvl="1"/>
            <a:r>
              <a:rPr lang="en-US" dirty="0"/>
              <a:t>You’ll have a reasonably robust understanding of computation;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You’ll be </a:t>
            </a:r>
            <a:r>
              <a:rPr lang="en-US" b="1" dirty="0">
                <a:solidFill>
                  <a:srgbClr val="0000FF"/>
                </a:solidFill>
              </a:rPr>
              <a:t>skilled</a:t>
            </a:r>
            <a:r>
              <a:rPr lang="en-US" dirty="0"/>
              <a:t>, able to “think computationally” able to develop code;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You’ll have a better understanding of computer science as a field and prospective career path.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2951473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Take-</a:t>
            </a:r>
            <a:r>
              <a:rPr lang="en-US" dirty="0" err="1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By the end of the semester:</a:t>
            </a:r>
          </a:p>
          <a:p>
            <a:endParaRPr lang="en-US" dirty="0"/>
          </a:p>
          <a:p>
            <a:pPr lvl="1"/>
            <a:r>
              <a:rPr lang="en-US" dirty="0"/>
              <a:t>You’ll be able to pick up other languages such as Python or Java easily;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You’ll be very well-prepared for CS2 and the rest of the CS curriculum.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436607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High School algebra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Familiarity with basic trigonometry and geometry also helpful.</a:t>
            </a:r>
          </a:p>
          <a:p>
            <a:endParaRPr lang="en-US" dirty="0"/>
          </a:p>
          <a:p>
            <a:r>
              <a:rPr lang="en-US" dirty="0"/>
              <a:t>No programming experience required.</a:t>
            </a:r>
          </a:p>
          <a:p>
            <a:endParaRPr lang="en-US" dirty="0"/>
          </a:p>
          <a:p>
            <a:r>
              <a:rPr lang="en-US" dirty="0"/>
              <a:t>A taste for building things also helpful.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2468713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AE61B-1577-BA4C-9488-1A830FD80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Learned to code in HS?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7734-0BED-1B4F-9BAE-191A9AC22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0"/>
            <a:ext cx="8442251" cy="4525963"/>
          </a:xfrm>
        </p:spPr>
        <p:txBody>
          <a:bodyPr/>
          <a:lstStyle/>
          <a:p>
            <a:r>
              <a:rPr lang="en-US" dirty="0"/>
              <a:t>Java, Python, C, C++ … : Primacy of </a:t>
            </a:r>
            <a:r>
              <a:rPr lang="en-US" dirty="0">
                <a:solidFill>
                  <a:srgbClr val="FF0000"/>
                </a:solidFill>
              </a:rPr>
              <a:t>commands</a:t>
            </a:r>
            <a:r>
              <a:rPr lang="en-US" dirty="0"/>
              <a:t>, </a:t>
            </a:r>
            <a:r>
              <a:rPr lang="en-US" dirty="0">
                <a:solidFill>
                  <a:srgbClr val="0432FF"/>
                </a:solidFill>
              </a:rPr>
              <a:t>expressions</a:t>
            </a:r>
            <a:r>
              <a:rPr lang="en-US" dirty="0"/>
              <a:t> are secondary</a:t>
            </a:r>
          </a:p>
          <a:p>
            <a:endParaRPr lang="en-US" dirty="0"/>
          </a:p>
          <a:p>
            <a:r>
              <a:rPr lang="en-US" dirty="0" err="1"/>
              <a:t>OCaml</a:t>
            </a:r>
            <a:r>
              <a:rPr lang="en-US" dirty="0"/>
              <a:t> &amp; FP: Primacy of </a:t>
            </a:r>
            <a:r>
              <a:rPr lang="en-US" dirty="0">
                <a:solidFill>
                  <a:srgbClr val="0432FF"/>
                </a:solidFill>
              </a:rPr>
              <a:t>expressions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commands</a:t>
            </a:r>
            <a:r>
              <a:rPr lang="en-US" dirty="0"/>
              <a:t> are secondary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E9D48B-D1BF-0C46-B2E9-4F268B762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3430950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7254"/>
            <a:ext cx="8229600" cy="1143000"/>
          </a:xfrm>
        </p:spPr>
        <p:txBody>
          <a:bodyPr/>
          <a:lstStyle/>
          <a:p>
            <a:r>
              <a:rPr lang="en-US" dirty="0"/>
              <a:t>Computation and Calculation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957613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Aspects of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3888" y="2160056"/>
            <a:ext cx="7166345" cy="298773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000" dirty="0"/>
              <a:t>Simplification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/>
              <a:t>Abstraction &amp; Composition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/>
              <a:t>Abstraction &amp; Representation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313459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49486"/>
            <a:ext cx="8229600" cy="1143000"/>
          </a:xfrm>
        </p:spPr>
        <p:txBody>
          <a:bodyPr>
            <a:noAutofit/>
          </a:bodyPr>
          <a:lstStyle/>
          <a:p>
            <a:pPr lvl="0"/>
            <a:r>
              <a:rPr lang="en-US" sz="7200" dirty="0"/>
              <a:t>434 + 58 = 492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797030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258" y="2572831"/>
            <a:ext cx="1405054" cy="2157761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434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/>
              <a:t>+   58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043257-375B-A746-90CF-9BA8E5E9AC0A}"/>
              </a:ext>
            </a:extLst>
          </p:cNvPr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positional addition </a:t>
            </a:r>
            <a:r>
              <a:rPr lang="en-US" i="1" dirty="0"/>
              <a:t>al </a:t>
            </a:r>
            <a:r>
              <a:rPr lang="en-US" i="1" dirty="0" err="1"/>
              <a:t>gorithm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033684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135" y="2736470"/>
            <a:ext cx="8229600" cy="816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https://</a:t>
            </a:r>
            <a:r>
              <a:rPr lang="en-US" sz="3600" dirty="0" err="1"/>
              <a:t>github.com</a:t>
            </a:r>
            <a:r>
              <a:rPr lang="en-US" sz="3600" dirty="0"/>
              <a:t>/BC-CSCI1103/f22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617740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258" y="2572831"/>
            <a:ext cx="1405054" cy="2157761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434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/>
              <a:t>+   58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26167" y="2572831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    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/>
              <a:t>+ </a:t>
            </a:r>
            <a:r>
              <a:rPr lang="en-US" u="sng" dirty="0">
                <a:solidFill>
                  <a:srgbClr val="FF0000"/>
                </a:solidFill>
              </a:rPr>
              <a:t>0</a:t>
            </a:r>
            <a:r>
              <a:rPr lang="en-US" u="sng" dirty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043257-375B-A746-90CF-9BA8E5E9AC0A}"/>
              </a:ext>
            </a:extLst>
          </p:cNvPr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positional addition </a:t>
            </a:r>
            <a:r>
              <a:rPr lang="en-US" i="1" dirty="0"/>
              <a:t>al </a:t>
            </a:r>
            <a:r>
              <a:rPr lang="en-US" i="1" dirty="0" err="1"/>
              <a:t>gorithm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1270875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258" y="2572831"/>
            <a:ext cx="1405054" cy="2157761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434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/>
              <a:t>+   58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26167" y="2572831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    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/>
              <a:t>+ </a:t>
            </a:r>
            <a:r>
              <a:rPr lang="en-US" u="sng" dirty="0">
                <a:solidFill>
                  <a:srgbClr val="FF0000"/>
                </a:solidFill>
              </a:rPr>
              <a:t>0</a:t>
            </a:r>
            <a:r>
              <a:rPr lang="en-US" u="sng" dirty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750529" y="2572831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  </a:t>
            </a:r>
            <a:r>
              <a:rPr lang="en-US" dirty="0">
                <a:solidFill>
                  <a:srgbClr val="FF0000"/>
                </a:solidFill>
              </a:rPr>
              <a:t>10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/>
              <a:t>+ </a:t>
            </a:r>
            <a:r>
              <a:rPr lang="en-US" u="sng" dirty="0">
                <a:solidFill>
                  <a:srgbClr val="FF0000"/>
                </a:solidFill>
              </a:rPr>
              <a:t>0</a:t>
            </a:r>
            <a:r>
              <a:rPr lang="en-US" u="sng" dirty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     2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3415992" y="3372931"/>
            <a:ext cx="334537" cy="278780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043257-375B-A746-90CF-9BA8E5E9AC0A}"/>
              </a:ext>
            </a:extLst>
          </p:cNvPr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positional addition </a:t>
            </a:r>
            <a:r>
              <a:rPr lang="en-US" i="1" dirty="0"/>
              <a:t>al </a:t>
            </a:r>
            <a:r>
              <a:rPr lang="en-US" i="1" dirty="0" err="1"/>
              <a:t>gorithm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0095969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258" y="3444692"/>
            <a:ext cx="1405054" cy="2157761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434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/>
              <a:t>+   58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26167" y="3444692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    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/>
              <a:t>+ </a:t>
            </a:r>
            <a:r>
              <a:rPr lang="en-US" u="sng" dirty="0">
                <a:solidFill>
                  <a:srgbClr val="FF0000"/>
                </a:solidFill>
              </a:rPr>
              <a:t>0</a:t>
            </a:r>
            <a:r>
              <a:rPr lang="en-US" u="sng" dirty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750529" y="3444692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  </a:t>
            </a:r>
            <a:r>
              <a:rPr lang="en-US" dirty="0">
                <a:solidFill>
                  <a:srgbClr val="FF0000"/>
                </a:solidFill>
              </a:rPr>
              <a:t>10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/>
              <a:t>+ </a:t>
            </a:r>
            <a:r>
              <a:rPr lang="en-US" u="sng" dirty="0">
                <a:solidFill>
                  <a:srgbClr val="FF0000"/>
                </a:solidFill>
              </a:rPr>
              <a:t>0</a:t>
            </a:r>
            <a:r>
              <a:rPr lang="en-US" u="sng" dirty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     2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300542" y="3444692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</a:t>
            </a:r>
            <a:r>
              <a:rPr lang="en-US" dirty="0">
                <a:solidFill>
                  <a:srgbClr val="FF0000"/>
                </a:solidFill>
              </a:rPr>
              <a:t>010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/>
              <a:t>+ </a:t>
            </a:r>
            <a:r>
              <a:rPr lang="en-US" u="sng" dirty="0">
                <a:solidFill>
                  <a:srgbClr val="FF0000"/>
                </a:solidFill>
              </a:rPr>
              <a:t>0</a:t>
            </a:r>
            <a:r>
              <a:rPr lang="en-US" u="sng" dirty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  </a:t>
            </a:r>
            <a:r>
              <a:rPr lang="en-US" dirty="0">
                <a:solidFill>
                  <a:srgbClr val="0070C0"/>
                </a:solidFill>
              </a:rPr>
              <a:t>92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047565" y="3444692"/>
            <a:ext cx="1405054" cy="2157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</a:t>
            </a:r>
            <a:r>
              <a:rPr lang="en-US" dirty="0">
                <a:solidFill>
                  <a:srgbClr val="FF0000"/>
                </a:solidFill>
              </a:rPr>
              <a:t>010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434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u="sng" dirty="0"/>
              <a:t>+ </a:t>
            </a:r>
            <a:r>
              <a:rPr lang="en-US" u="sng" dirty="0">
                <a:solidFill>
                  <a:srgbClr val="FF0000"/>
                </a:solidFill>
              </a:rPr>
              <a:t>0</a:t>
            </a:r>
            <a:r>
              <a:rPr lang="en-US" u="sng" dirty="0"/>
              <a:t>58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dirty="0"/>
              <a:t>   </a:t>
            </a:r>
            <a:r>
              <a:rPr lang="en-US" dirty="0">
                <a:solidFill>
                  <a:srgbClr val="0070C0"/>
                </a:solidFill>
              </a:rPr>
              <a:t>492</a:t>
            </a:r>
          </a:p>
        </p:txBody>
      </p:sp>
      <p:sp>
        <p:nvSpPr>
          <p:cNvPr id="9" name="Right Arrow 8"/>
          <p:cNvSpPr/>
          <p:nvPr/>
        </p:nvSpPr>
        <p:spPr>
          <a:xfrm>
            <a:off x="6683286" y="4244792"/>
            <a:ext cx="334537" cy="278780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4966005" y="4244792"/>
            <a:ext cx="334537" cy="278780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3415992" y="4244792"/>
            <a:ext cx="334537" cy="278780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09600" y="174132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For the given input data, 434 and 58, the addition algorithm requires 3 units of </a:t>
            </a:r>
            <a:r>
              <a:rPr lang="en-US" sz="3600" dirty="0">
                <a:solidFill>
                  <a:srgbClr val="0070C0"/>
                </a:solidFill>
              </a:rPr>
              <a:t>work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043257-375B-A746-90CF-9BA8E5E9AC0A}"/>
              </a:ext>
            </a:extLst>
          </p:cNvPr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positional addition </a:t>
            </a:r>
            <a:r>
              <a:rPr lang="en-US" i="1" dirty="0"/>
              <a:t>al </a:t>
            </a:r>
            <a:r>
              <a:rPr lang="en-US" i="1" dirty="0" err="1"/>
              <a:t>gorithm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5395903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4D23-814D-FD4C-B463-576840FA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Units of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10017-5DEE-624C-80FC-D94EB0083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to take addition, subtraction, comparison, </a:t>
            </a:r>
            <a:r>
              <a:rPr lang="en-US" dirty="0" err="1"/>
              <a:t>etc</a:t>
            </a:r>
            <a:r>
              <a:rPr lang="en-US" dirty="0"/>
              <a:t> as </a:t>
            </a:r>
            <a:r>
              <a:rPr lang="en-US" dirty="0">
                <a:solidFill>
                  <a:srgbClr val="0070C0"/>
                </a:solidFill>
              </a:rPr>
              <a:t>atomic units of work </a:t>
            </a:r>
            <a:r>
              <a:rPr lang="en-US" dirty="0"/>
              <a:t>even though some operations are more costly than others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B50842-FB46-0E4C-80FE-FBAFFCD3A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307499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In middle school we learned about algebraic expressions: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ax</a:t>
            </a:r>
            <a:r>
              <a:rPr lang="en-US" baseline="30000" dirty="0"/>
              <a:t>2</a:t>
            </a:r>
            <a:r>
              <a:rPr lang="en-US" dirty="0"/>
              <a:t> + </a:t>
            </a:r>
            <a:r>
              <a:rPr lang="en-US" dirty="0" err="1"/>
              <a:t>bx</a:t>
            </a:r>
            <a:r>
              <a:rPr lang="en-US" dirty="0"/>
              <a:t> + 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Where a, b and c are </a:t>
            </a:r>
            <a:r>
              <a:rPr lang="en-US" b="1" dirty="0">
                <a:solidFill>
                  <a:srgbClr val="0000FF"/>
                </a:solidFill>
              </a:rPr>
              <a:t>constants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and x is a </a:t>
            </a:r>
            <a:r>
              <a:rPr lang="en-US" b="1" dirty="0">
                <a:solidFill>
                  <a:srgbClr val="0000FF"/>
                </a:solidFill>
              </a:rPr>
              <a:t>variable</a:t>
            </a:r>
            <a:r>
              <a:rPr lang="en-US" dirty="0"/>
              <a:t>. We learned to solve for roots, how to factor them, we learned properties of their curves, etc.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u="sng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69696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1270F-15BB-564E-967B-BDF5712A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ax</a:t>
            </a:r>
            <a:r>
              <a:rPr lang="en-US" baseline="30000" dirty="0"/>
              <a:t>2</a:t>
            </a:r>
            <a:r>
              <a:rPr lang="en-US" dirty="0"/>
              <a:t> + bx + 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65E70C-A1DB-6C46-BA2E-C864CBB0F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119A20-398A-7147-9F8F-6B3A38C7B2DA}"/>
              </a:ext>
            </a:extLst>
          </p:cNvPr>
          <p:cNvGrpSpPr/>
          <p:nvPr/>
        </p:nvGrpSpPr>
        <p:grpSpPr>
          <a:xfrm>
            <a:off x="2651732" y="1647816"/>
            <a:ext cx="3840535" cy="3736333"/>
            <a:chOff x="1424152" y="577297"/>
            <a:chExt cx="3840535" cy="373633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7B69B52-3AA1-864E-8F08-A922B0C76BD9}"/>
                </a:ext>
              </a:extLst>
            </p:cNvPr>
            <p:cNvSpPr txBox="1"/>
            <p:nvPr/>
          </p:nvSpPr>
          <p:spPr>
            <a:xfrm>
              <a:off x="3919442" y="577297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A0849C-EF40-6F45-BDB6-7557A7A47BBA}"/>
                </a:ext>
              </a:extLst>
            </p:cNvPr>
            <p:cNvSpPr txBox="1"/>
            <p:nvPr/>
          </p:nvSpPr>
          <p:spPr>
            <a:xfrm>
              <a:off x="2420841" y="2876882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^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89E0A-2ECA-174D-B145-B16A41258684}"/>
                </a:ext>
              </a:extLst>
            </p:cNvPr>
            <p:cNvSpPr txBox="1"/>
            <p:nvPr/>
          </p:nvSpPr>
          <p:spPr>
            <a:xfrm>
              <a:off x="2834737" y="12236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6922898-7075-ED48-8367-687E5B9BBEFF}"/>
                </a:ext>
              </a:extLst>
            </p:cNvPr>
            <p:cNvSpPr txBox="1"/>
            <p:nvPr/>
          </p:nvSpPr>
          <p:spPr>
            <a:xfrm>
              <a:off x="2857743" y="366729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9172AF-C578-D740-8390-6C39AA53409E}"/>
                </a:ext>
              </a:extLst>
            </p:cNvPr>
            <p:cNvSpPr txBox="1"/>
            <p:nvPr/>
          </p:nvSpPr>
          <p:spPr>
            <a:xfrm>
              <a:off x="4884455" y="1318882"/>
              <a:ext cx="3802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c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00055B-3C38-B646-9EF3-CC95846D1E27}"/>
                </a:ext>
              </a:extLst>
            </p:cNvPr>
            <p:cNvSpPr txBox="1"/>
            <p:nvPr/>
          </p:nvSpPr>
          <p:spPr>
            <a:xfrm>
              <a:off x="1424152" y="2876882"/>
              <a:ext cx="40588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A867506-07F3-664A-BBAF-5EB6552A8BBE}"/>
                </a:ext>
              </a:extLst>
            </p:cNvPr>
            <p:cNvSpPr txBox="1"/>
            <p:nvPr/>
          </p:nvSpPr>
          <p:spPr>
            <a:xfrm>
              <a:off x="3814318" y="21927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65BDF7-FEFF-2848-81E5-316678BCB447}"/>
                </a:ext>
              </a:extLst>
            </p:cNvPr>
            <p:cNvSpPr txBox="1"/>
            <p:nvPr/>
          </p:nvSpPr>
          <p:spPr>
            <a:xfrm>
              <a:off x="3387598" y="2876882"/>
              <a:ext cx="4267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b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20B9A94-DA44-C24D-A66E-42C715ED9E9B}"/>
                </a:ext>
              </a:extLst>
            </p:cNvPr>
            <p:cNvSpPr txBox="1"/>
            <p:nvPr/>
          </p:nvSpPr>
          <p:spPr>
            <a:xfrm>
              <a:off x="4242713" y="2876882"/>
              <a:ext cx="3850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x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79588A-FE75-9849-B909-9B6B61DF4A4B}"/>
                </a:ext>
              </a:extLst>
            </p:cNvPr>
            <p:cNvSpPr txBox="1"/>
            <p:nvPr/>
          </p:nvSpPr>
          <p:spPr>
            <a:xfrm>
              <a:off x="1960319" y="2195275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11AB5B6-CAA3-6141-8392-6CB39DCCBC86}"/>
                </a:ext>
              </a:extLst>
            </p:cNvPr>
            <p:cNvSpPr txBox="1"/>
            <p:nvPr/>
          </p:nvSpPr>
          <p:spPr>
            <a:xfrm>
              <a:off x="1947355" y="3667299"/>
              <a:ext cx="3850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x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293DEE5-8F87-4940-A027-5DDC668BCE11}"/>
                </a:ext>
              </a:extLst>
            </p:cNvPr>
            <p:cNvCxnSpPr/>
            <p:nvPr/>
          </p:nvCxnSpPr>
          <p:spPr>
            <a:xfrm>
              <a:off x="4243978" y="1054482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5D33323-B055-8645-950D-2D3F95653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3269" y="105627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E21E6B4-06A4-234D-AFAC-1A8BEC52D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634" y="176319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114DBF2-8A0F-D64C-8CA6-B5A5C10B89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7150" y="260938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03BA6E7-9CC3-DC46-A4B4-BE4C846E2E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634" y="331691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AB5B277-DC86-2F47-8633-B01370957A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8792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AC0F20F-B8DA-BD44-9EE5-6FA2CC404812}"/>
                </a:ext>
              </a:extLst>
            </p:cNvPr>
            <p:cNvCxnSpPr>
              <a:cxnSpLocks/>
            </p:cNvCxnSpPr>
            <p:nvPr/>
          </p:nvCxnSpPr>
          <p:spPr>
            <a:xfrm>
              <a:off x="4074001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ED1536-AFF0-F941-8783-2FF13BB689CB}"/>
                </a:ext>
              </a:extLst>
            </p:cNvPr>
            <p:cNvCxnSpPr>
              <a:cxnSpLocks/>
            </p:cNvCxnSpPr>
            <p:nvPr/>
          </p:nvCxnSpPr>
          <p:spPr>
            <a:xfrm>
              <a:off x="2251370" y="2584393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F6A0F2-827C-AD43-8363-50AD7BAB40A7}"/>
                </a:ext>
              </a:extLst>
            </p:cNvPr>
            <p:cNvCxnSpPr>
              <a:cxnSpLocks/>
            </p:cNvCxnSpPr>
            <p:nvPr/>
          </p:nvCxnSpPr>
          <p:spPr>
            <a:xfrm>
              <a:off x="2730846" y="331691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AF96DCC-43CE-F94F-A59F-C42AC9F8A7F5}"/>
                </a:ext>
              </a:extLst>
            </p:cNvPr>
            <p:cNvCxnSpPr>
              <a:cxnSpLocks/>
            </p:cNvCxnSpPr>
            <p:nvPr/>
          </p:nvCxnSpPr>
          <p:spPr>
            <a:xfrm>
              <a:off x="3110934" y="1763195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202558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example, plugging in constants </a:t>
            </a:r>
            <a:r>
              <a:rPr lang="en-US" dirty="0">
                <a:solidFill>
                  <a:srgbClr val="0000FF"/>
                </a:solidFill>
              </a:rPr>
              <a:t>3</a:t>
            </a:r>
            <a:r>
              <a:rPr lang="en-US" dirty="0"/>
              <a:t> for </a:t>
            </a: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2</a:t>
            </a:r>
            <a:r>
              <a:rPr lang="en-US" dirty="0"/>
              <a:t> for 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/>
              <a:t> and </a:t>
            </a:r>
            <a:r>
              <a:rPr lang="en-US" dirty="0">
                <a:solidFill>
                  <a:srgbClr val="0000FF"/>
                </a:solidFill>
              </a:rPr>
              <a:t>1</a:t>
            </a:r>
            <a:r>
              <a:rPr lang="en-US" dirty="0"/>
              <a:t> for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 we get: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Three fixed constants and one variable x.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Rectangle 4"/>
          <p:cNvSpPr/>
          <p:nvPr/>
        </p:nvSpPr>
        <p:spPr>
          <a:xfrm>
            <a:off x="3056201" y="3244334"/>
            <a:ext cx="303159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solidFill>
                  <a:srgbClr val="0000FF"/>
                </a:solidFill>
              </a:rPr>
              <a:t>3</a:t>
            </a:r>
            <a:r>
              <a:rPr lang="en-US" sz="4800" dirty="0"/>
              <a:t>x</a:t>
            </a:r>
            <a:r>
              <a:rPr lang="en-US" sz="4800" baseline="30000" dirty="0"/>
              <a:t>2</a:t>
            </a:r>
            <a:r>
              <a:rPr lang="en-US" sz="4800" dirty="0"/>
              <a:t> + </a:t>
            </a:r>
            <a:r>
              <a:rPr lang="en-US" sz="4800" dirty="0">
                <a:solidFill>
                  <a:srgbClr val="0000FF"/>
                </a:solidFill>
              </a:rPr>
              <a:t>2</a:t>
            </a:r>
            <a:r>
              <a:rPr lang="en-US" sz="4800" dirty="0"/>
              <a:t>x + </a:t>
            </a:r>
            <a:r>
              <a:rPr lang="en-US" sz="4800" dirty="0">
                <a:solidFill>
                  <a:srgbClr val="0000FF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967353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1270F-15BB-564E-967B-BDF5712A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432FF"/>
                </a:solidFill>
              </a:rPr>
              <a:t>3</a:t>
            </a:r>
            <a:r>
              <a:rPr lang="en-US" dirty="0"/>
              <a:t>x</a:t>
            </a:r>
            <a:r>
              <a:rPr lang="en-US" baseline="30000" dirty="0"/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432FF"/>
                </a:solidFill>
              </a:rPr>
              <a:t>2</a:t>
            </a:r>
            <a:r>
              <a:rPr lang="en-US" dirty="0"/>
              <a:t>x + </a:t>
            </a:r>
            <a:r>
              <a:rPr lang="en-US" dirty="0">
                <a:solidFill>
                  <a:srgbClr val="0432FF"/>
                </a:solidFill>
              </a:rPr>
              <a:t>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65E70C-A1DB-6C46-BA2E-C864CBB0F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119A20-398A-7147-9F8F-6B3A38C7B2DA}"/>
              </a:ext>
            </a:extLst>
          </p:cNvPr>
          <p:cNvGrpSpPr/>
          <p:nvPr/>
        </p:nvGrpSpPr>
        <p:grpSpPr>
          <a:xfrm>
            <a:off x="2651732" y="1647816"/>
            <a:ext cx="3879007" cy="3736333"/>
            <a:chOff x="1424152" y="577297"/>
            <a:chExt cx="3879007" cy="373633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7B69B52-3AA1-864E-8F08-A922B0C76BD9}"/>
                </a:ext>
              </a:extLst>
            </p:cNvPr>
            <p:cNvSpPr txBox="1"/>
            <p:nvPr/>
          </p:nvSpPr>
          <p:spPr>
            <a:xfrm>
              <a:off x="3919442" y="577297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A0849C-EF40-6F45-BDB6-7557A7A47BBA}"/>
                </a:ext>
              </a:extLst>
            </p:cNvPr>
            <p:cNvSpPr txBox="1"/>
            <p:nvPr/>
          </p:nvSpPr>
          <p:spPr>
            <a:xfrm>
              <a:off x="2420841" y="2876882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^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89E0A-2ECA-174D-B145-B16A41258684}"/>
                </a:ext>
              </a:extLst>
            </p:cNvPr>
            <p:cNvSpPr txBox="1"/>
            <p:nvPr/>
          </p:nvSpPr>
          <p:spPr>
            <a:xfrm>
              <a:off x="2834737" y="12236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6922898-7075-ED48-8367-687E5B9BBEFF}"/>
                </a:ext>
              </a:extLst>
            </p:cNvPr>
            <p:cNvSpPr txBox="1"/>
            <p:nvPr/>
          </p:nvSpPr>
          <p:spPr>
            <a:xfrm>
              <a:off x="2857743" y="366729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9172AF-C578-D740-8390-6C39AA53409E}"/>
                </a:ext>
              </a:extLst>
            </p:cNvPr>
            <p:cNvSpPr txBox="1"/>
            <p:nvPr/>
          </p:nvSpPr>
          <p:spPr>
            <a:xfrm>
              <a:off x="4884455" y="1318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0432FF"/>
                  </a:solidFill>
                </a:rPr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00055B-3C38-B646-9EF3-CC95846D1E27}"/>
                </a:ext>
              </a:extLst>
            </p:cNvPr>
            <p:cNvSpPr txBox="1"/>
            <p:nvPr/>
          </p:nvSpPr>
          <p:spPr>
            <a:xfrm>
              <a:off x="1424152" y="2876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0432FF"/>
                  </a:solidFill>
                </a:rPr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A867506-07F3-664A-BBAF-5EB6552A8BBE}"/>
                </a:ext>
              </a:extLst>
            </p:cNvPr>
            <p:cNvSpPr txBox="1"/>
            <p:nvPr/>
          </p:nvSpPr>
          <p:spPr>
            <a:xfrm>
              <a:off x="3814318" y="21927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65BDF7-FEFF-2848-81E5-316678BCB447}"/>
                </a:ext>
              </a:extLst>
            </p:cNvPr>
            <p:cNvSpPr txBox="1"/>
            <p:nvPr/>
          </p:nvSpPr>
          <p:spPr>
            <a:xfrm>
              <a:off x="3387598" y="2876882"/>
              <a:ext cx="4267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0432FF"/>
                  </a:solidFill>
                </a:rPr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20B9A94-DA44-C24D-A66E-42C715ED9E9B}"/>
                </a:ext>
              </a:extLst>
            </p:cNvPr>
            <p:cNvSpPr txBox="1"/>
            <p:nvPr/>
          </p:nvSpPr>
          <p:spPr>
            <a:xfrm>
              <a:off x="4242713" y="2876882"/>
              <a:ext cx="3850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x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79588A-FE75-9849-B909-9B6B61DF4A4B}"/>
                </a:ext>
              </a:extLst>
            </p:cNvPr>
            <p:cNvSpPr txBox="1"/>
            <p:nvPr/>
          </p:nvSpPr>
          <p:spPr>
            <a:xfrm>
              <a:off x="1960319" y="2195275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11AB5B6-CAA3-6141-8392-6CB39DCCBC86}"/>
                </a:ext>
              </a:extLst>
            </p:cNvPr>
            <p:cNvSpPr txBox="1"/>
            <p:nvPr/>
          </p:nvSpPr>
          <p:spPr>
            <a:xfrm>
              <a:off x="1947355" y="3667299"/>
              <a:ext cx="3850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x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293DEE5-8F87-4940-A027-5DDC668BCE11}"/>
                </a:ext>
              </a:extLst>
            </p:cNvPr>
            <p:cNvCxnSpPr/>
            <p:nvPr/>
          </p:nvCxnSpPr>
          <p:spPr>
            <a:xfrm>
              <a:off x="4243978" y="1054482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5D33323-B055-8645-950D-2D3F95653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3269" y="105627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E21E6B4-06A4-234D-AFAC-1A8BEC52D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634" y="176319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114DBF2-8A0F-D64C-8CA6-B5A5C10B89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7150" y="260938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03BA6E7-9CC3-DC46-A4B4-BE4C846E2E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634" y="331691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AB5B277-DC86-2F47-8633-B01370957A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8792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AC0F20F-B8DA-BD44-9EE5-6FA2CC404812}"/>
                </a:ext>
              </a:extLst>
            </p:cNvPr>
            <p:cNvCxnSpPr>
              <a:cxnSpLocks/>
            </p:cNvCxnSpPr>
            <p:nvPr/>
          </p:nvCxnSpPr>
          <p:spPr>
            <a:xfrm>
              <a:off x="4074001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ED1536-AFF0-F941-8783-2FF13BB689CB}"/>
                </a:ext>
              </a:extLst>
            </p:cNvPr>
            <p:cNvCxnSpPr>
              <a:cxnSpLocks/>
            </p:cNvCxnSpPr>
            <p:nvPr/>
          </p:nvCxnSpPr>
          <p:spPr>
            <a:xfrm>
              <a:off x="2251370" y="2584393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F6A0F2-827C-AD43-8363-50AD7BAB40A7}"/>
                </a:ext>
              </a:extLst>
            </p:cNvPr>
            <p:cNvCxnSpPr>
              <a:cxnSpLocks/>
            </p:cNvCxnSpPr>
            <p:nvPr/>
          </p:nvCxnSpPr>
          <p:spPr>
            <a:xfrm>
              <a:off x="2730846" y="331691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AF96DCC-43CE-F94F-A59F-C42AC9F8A7F5}"/>
                </a:ext>
              </a:extLst>
            </p:cNvPr>
            <p:cNvCxnSpPr>
              <a:cxnSpLocks/>
            </p:cNvCxnSpPr>
            <p:nvPr/>
          </p:nvCxnSpPr>
          <p:spPr>
            <a:xfrm>
              <a:off x="3110934" y="1763195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32145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can plug a number in for variable x and simplify. Say 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Rectangle 4"/>
          <p:cNvSpPr/>
          <p:nvPr/>
        </p:nvSpPr>
        <p:spPr>
          <a:xfrm>
            <a:off x="2729190" y="350377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solidFill>
                  <a:srgbClr val="0432FF"/>
                </a:solidFill>
              </a:rPr>
              <a:t>3</a:t>
            </a:r>
            <a:r>
              <a:rPr lang="en-US" sz="4800" dirty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FF0000"/>
                </a:solidFill>
                <a:sym typeface="Wingdings"/>
              </a:rPr>
              <a:t>5</a:t>
            </a:r>
            <a:r>
              <a:rPr lang="en-US" sz="4800" baseline="30000" dirty="0"/>
              <a:t>2</a:t>
            </a:r>
            <a:r>
              <a:rPr lang="en-US" sz="4800" dirty="0"/>
              <a:t> + </a:t>
            </a:r>
            <a:r>
              <a:rPr lang="en-US" sz="4800" dirty="0">
                <a:solidFill>
                  <a:srgbClr val="0432FF"/>
                </a:solidFill>
              </a:rPr>
              <a:t>2</a:t>
            </a:r>
            <a:r>
              <a:rPr lang="en-US" sz="4800" dirty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FF0000"/>
                </a:solidFill>
              </a:rPr>
              <a:t>5</a:t>
            </a:r>
            <a:r>
              <a:rPr lang="en-US" sz="4800" dirty="0"/>
              <a:t> + </a:t>
            </a:r>
            <a:r>
              <a:rPr lang="en-US" sz="4800" dirty="0">
                <a:solidFill>
                  <a:srgbClr val="0432FF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33386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1270F-15BB-564E-967B-BDF5712A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432FF"/>
                </a:solidFill>
              </a:rPr>
              <a:t>3*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baseline="30000" dirty="0"/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432FF"/>
                </a:solidFill>
              </a:rPr>
              <a:t>2*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/>
              <a:t> + </a:t>
            </a:r>
            <a:r>
              <a:rPr lang="en-US" dirty="0">
                <a:solidFill>
                  <a:srgbClr val="0432FF"/>
                </a:solidFill>
              </a:rPr>
              <a:t>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65E70C-A1DB-6C46-BA2E-C864CBB0F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119A20-398A-7147-9F8F-6B3A38C7B2DA}"/>
              </a:ext>
            </a:extLst>
          </p:cNvPr>
          <p:cNvGrpSpPr/>
          <p:nvPr/>
        </p:nvGrpSpPr>
        <p:grpSpPr>
          <a:xfrm>
            <a:off x="2651732" y="1647816"/>
            <a:ext cx="3879007" cy="3736333"/>
            <a:chOff x="1424152" y="577297"/>
            <a:chExt cx="3879007" cy="373633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7B69B52-3AA1-864E-8F08-A922B0C76BD9}"/>
                </a:ext>
              </a:extLst>
            </p:cNvPr>
            <p:cNvSpPr txBox="1"/>
            <p:nvPr/>
          </p:nvSpPr>
          <p:spPr>
            <a:xfrm>
              <a:off x="3919442" y="577297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A0849C-EF40-6F45-BDB6-7557A7A47BBA}"/>
                </a:ext>
              </a:extLst>
            </p:cNvPr>
            <p:cNvSpPr txBox="1"/>
            <p:nvPr/>
          </p:nvSpPr>
          <p:spPr>
            <a:xfrm>
              <a:off x="2420841" y="2876882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^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89E0A-2ECA-174D-B145-B16A41258684}"/>
                </a:ext>
              </a:extLst>
            </p:cNvPr>
            <p:cNvSpPr txBox="1"/>
            <p:nvPr/>
          </p:nvSpPr>
          <p:spPr>
            <a:xfrm>
              <a:off x="2834737" y="12236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6922898-7075-ED48-8367-687E5B9BBEFF}"/>
                </a:ext>
              </a:extLst>
            </p:cNvPr>
            <p:cNvSpPr txBox="1"/>
            <p:nvPr/>
          </p:nvSpPr>
          <p:spPr>
            <a:xfrm>
              <a:off x="2857743" y="366729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9172AF-C578-D740-8390-6C39AA53409E}"/>
                </a:ext>
              </a:extLst>
            </p:cNvPr>
            <p:cNvSpPr txBox="1"/>
            <p:nvPr/>
          </p:nvSpPr>
          <p:spPr>
            <a:xfrm>
              <a:off x="4884455" y="1318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0432FF"/>
                  </a:solidFill>
                </a:rPr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00055B-3C38-B646-9EF3-CC95846D1E27}"/>
                </a:ext>
              </a:extLst>
            </p:cNvPr>
            <p:cNvSpPr txBox="1"/>
            <p:nvPr/>
          </p:nvSpPr>
          <p:spPr>
            <a:xfrm>
              <a:off x="1424152" y="2876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0432FF"/>
                  </a:solidFill>
                </a:rPr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A867506-07F3-664A-BBAF-5EB6552A8BBE}"/>
                </a:ext>
              </a:extLst>
            </p:cNvPr>
            <p:cNvSpPr txBox="1"/>
            <p:nvPr/>
          </p:nvSpPr>
          <p:spPr>
            <a:xfrm>
              <a:off x="3814318" y="21927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65BDF7-FEFF-2848-81E5-316678BCB447}"/>
                </a:ext>
              </a:extLst>
            </p:cNvPr>
            <p:cNvSpPr txBox="1"/>
            <p:nvPr/>
          </p:nvSpPr>
          <p:spPr>
            <a:xfrm>
              <a:off x="3387598" y="2876882"/>
              <a:ext cx="4267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0432FF"/>
                  </a:solidFill>
                </a:rPr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20B9A94-DA44-C24D-A66E-42C715ED9E9B}"/>
                </a:ext>
              </a:extLst>
            </p:cNvPr>
            <p:cNvSpPr txBox="1"/>
            <p:nvPr/>
          </p:nvSpPr>
          <p:spPr>
            <a:xfrm>
              <a:off x="4242713" y="2876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79588A-FE75-9849-B909-9B6B61DF4A4B}"/>
                </a:ext>
              </a:extLst>
            </p:cNvPr>
            <p:cNvSpPr txBox="1"/>
            <p:nvPr/>
          </p:nvSpPr>
          <p:spPr>
            <a:xfrm>
              <a:off x="1960319" y="2195275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11AB5B6-CAA3-6141-8392-6CB39DCCBC86}"/>
                </a:ext>
              </a:extLst>
            </p:cNvPr>
            <p:cNvSpPr txBox="1"/>
            <p:nvPr/>
          </p:nvSpPr>
          <p:spPr>
            <a:xfrm>
              <a:off x="1947355" y="366729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FF0000"/>
                  </a:solidFill>
                </a:rPr>
                <a:t>5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293DEE5-8F87-4940-A027-5DDC668BCE11}"/>
                </a:ext>
              </a:extLst>
            </p:cNvPr>
            <p:cNvCxnSpPr/>
            <p:nvPr/>
          </p:nvCxnSpPr>
          <p:spPr>
            <a:xfrm>
              <a:off x="4243978" y="1054482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5D33323-B055-8645-950D-2D3F95653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3269" y="105627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E21E6B4-06A4-234D-AFAC-1A8BEC52D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634" y="176319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114DBF2-8A0F-D64C-8CA6-B5A5C10B89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7150" y="260938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03BA6E7-9CC3-DC46-A4B4-BE4C846E2E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634" y="331691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AB5B277-DC86-2F47-8633-B01370957A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8792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AC0F20F-B8DA-BD44-9EE5-6FA2CC404812}"/>
                </a:ext>
              </a:extLst>
            </p:cNvPr>
            <p:cNvCxnSpPr>
              <a:cxnSpLocks/>
            </p:cNvCxnSpPr>
            <p:nvPr/>
          </p:nvCxnSpPr>
          <p:spPr>
            <a:xfrm>
              <a:off x="4074001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ED1536-AFF0-F941-8783-2FF13BB689CB}"/>
                </a:ext>
              </a:extLst>
            </p:cNvPr>
            <p:cNvCxnSpPr>
              <a:cxnSpLocks/>
            </p:cNvCxnSpPr>
            <p:nvPr/>
          </p:nvCxnSpPr>
          <p:spPr>
            <a:xfrm>
              <a:off x="2251370" y="2584393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F6A0F2-827C-AD43-8363-50AD7BAB40A7}"/>
                </a:ext>
              </a:extLst>
            </p:cNvPr>
            <p:cNvCxnSpPr>
              <a:cxnSpLocks/>
            </p:cNvCxnSpPr>
            <p:nvPr/>
          </p:nvCxnSpPr>
          <p:spPr>
            <a:xfrm>
              <a:off x="2730846" y="331691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AF96DCC-43CE-F94F-A59F-C42AC9F8A7F5}"/>
                </a:ext>
              </a:extLst>
            </p:cNvPr>
            <p:cNvCxnSpPr>
              <a:cxnSpLocks/>
            </p:cNvCxnSpPr>
            <p:nvPr/>
          </p:nvCxnSpPr>
          <p:spPr>
            <a:xfrm>
              <a:off x="3110934" y="1763195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18785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this course is about</a:t>
            </a:r>
          </a:p>
          <a:p>
            <a:endParaRPr lang="en-US" dirty="0"/>
          </a:p>
          <a:p>
            <a:r>
              <a:rPr lang="en-US" dirty="0"/>
              <a:t>Course administration</a:t>
            </a:r>
          </a:p>
          <a:p>
            <a:endParaRPr lang="en-US" dirty="0"/>
          </a:p>
          <a:p>
            <a:r>
              <a:rPr lang="en-US" dirty="0"/>
              <a:t>Next time: setup &amp; logistics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1270F-15BB-564E-967B-BDF5712A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3*5</a:t>
            </a:r>
            <a:r>
              <a:rPr lang="en-US" baseline="30000" dirty="0"/>
              <a:t>2</a:t>
            </a:r>
            <a:r>
              <a:rPr lang="en-US" dirty="0"/>
              <a:t> + 2*5 + 1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65E70C-A1DB-6C46-BA2E-C864CBB0F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Computer Science 1 Honors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119A20-398A-7147-9F8F-6B3A38C7B2DA}"/>
              </a:ext>
            </a:extLst>
          </p:cNvPr>
          <p:cNvGrpSpPr/>
          <p:nvPr/>
        </p:nvGrpSpPr>
        <p:grpSpPr>
          <a:xfrm>
            <a:off x="4437225" y="1962276"/>
            <a:ext cx="3879007" cy="2968218"/>
            <a:chOff x="1424152" y="577297"/>
            <a:chExt cx="3879007" cy="296821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7B69B52-3AA1-864E-8F08-A922B0C76BD9}"/>
                </a:ext>
              </a:extLst>
            </p:cNvPr>
            <p:cNvSpPr txBox="1"/>
            <p:nvPr/>
          </p:nvSpPr>
          <p:spPr>
            <a:xfrm>
              <a:off x="3919442" y="577297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A0849C-EF40-6F45-BDB6-7557A7A47BBA}"/>
                </a:ext>
              </a:extLst>
            </p:cNvPr>
            <p:cNvSpPr txBox="1"/>
            <p:nvPr/>
          </p:nvSpPr>
          <p:spPr>
            <a:xfrm>
              <a:off x="2409690" y="2899184"/>
              <a:ext cx="6527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89E0A-2ECA-174D-B145-B16A41258684}"/>
                </a:ext>
              </a:extLst>
            </p:cNvPr>
            <p:cNvSpPr txBox="1"/>
            <p:nvPr/>
          </p:nvSpPr>
          <p:spPr>
            <a:xfrm>
              <a:off x="2834737" y="12236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9172AF-C578-D740-8390-6C39AA53409E}"/>
                </a:ext>
              </a:extLst>
            </p:cNvPr>
            <p:cNvSpPr txBox="1"/>
            <p:nvPr/>
          </p:nvSpPr>
          <p:spPr>
            <a:xfrm>
              <a:off x="4884455" y="1318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00055B-3C38-B646-9EF3-CC95846D1E27}"/>
                </a:ext>
              </a:extLst>
            </p:cNvPr>
            <p:cNvSpPr txBox="1"/>
            <p:nvPr/>
          </p:nvSpPr>
          <p:spPr>
            <a:xfrm>
              <a:off x="1424152" y="2876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A867506-07F3-664A-BBAF-5EB6552A8BBE}"/>
                </a:ext>
              </a:extLst>
            </p:cNvPr>
            <p:cNvSpPr txBox="1"/>
            <p:nvPr/>
          </p:nvSpPr>
          <p:spPr>
            <a:xfrm>
              <a:off x="3814318" y="21927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65BDF7-FEFF-2848-81E5-316678BCB447}"/>
                </a:ext>
              </a:extLst>
            </p:cNvPr>
            <p:cNvSpPr txBox="1"/>
            <p:nvPr/>
          </p:nvSpPr>
          <p:spPr>
            <a:xfrm>
              <a:off x="3387598" y="2876882"/>
              <a:ext cx="4267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20B9A94-DA44-C24D-A66E-42C715ED9E9B}"/>
                </a:ext>
              </a:extLst>
            </p:cNvPr>
            <p:cNvSpPr txBox="1"/>
            <p:nvPr/>
          </p:nvSpPr>
          <p:spPr>
            <a:xfrm>
              <a:off x="4242713" y="2876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79588A-FE75-9849-B909-9B6B61DF4A4B}"/>
                </a:ext>
              </a:extLst>
            </p:cNvPr>
            <p:cNvSpPr txBox="1"/>
            <p:nvPr/>
          </p:nvSpPr>
          <p:spPr>
            <a:xfrm>
              <a:off x="1960319" y="2195275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293DEE5-8F87-4940-A027-5DDC668BCE11}"/>
                </a:ext>
              </a:extLst>
            </p:cNvPr>
            <p:cNvCxnSpPr/>
            <p:nvPr/>
          </p:nvCxnSpPr>
          <p:spPr>
            <a:xfrm>
              <a:off x="4243978" y="1054482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5D33323-B055-8645-950D-2D3F95653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3269" y="105627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E21E6B4-06A4-234D-AFAC-1A8BEC52D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634" y="176319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114DBF2-8A0F-D64C-8CA6-B5A5C10B89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7150" y="260938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AB5B277-DC86-2F47-8633-B01370957A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8792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AC0F20F-B8DA-BD44-9EE5-6FA2CC404812}"/>
                </a:ext>
              </a:extLst>
            </p:cNvPr>
            <p:cNvCxnSpPr>
              <a:cxnSpLocks/>
            </p:cNvCxnSpPr>
            <p:nvPr/>
          </p:nvCxnSpPr>
          <p:spPr>
            <a:xfrm>
              <a:off x="4074001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ED1536-AFF0-F941-8783-2FF13BB689CB}"/>
                </a:ext>
              </a:extLst>
            </p:cNvPr>
            <p:cNvCxnSpPr>
              <a:cxnSpLocks/>
            </p:cNvCxnSpPr>
            <p:nvPr/>
          </p:nvCxnSpPr>
          <p:spPr>
            <a:xfrm>
              <a:off x="2251370" y="2584393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AF96DCC-43CE-F94F-A59F-C42AC9F8A7F5}"/>
                </a:ext>
              </a:extLst>
            </p:cNvPr>
            <p:cNvCxnSpPr>
              <a:cxnSpLocks/>
            </p:cNvCxnSpPr>
            <p:nvPr/>
          </p:nvCxnSpPr>
          <p:spPr>
            <a:xfrm>
              <a:off x="3110934" y="1763195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490EBCC-E59B-F041-B8E1-BD9F3DD0CFF8}"/>
              </a:ext>
            </a:extLst>
          </p:cNvPr>
          <p:cNvGrpSpPr/>
          <p:nvPr/>
        </p:nvGrpSpPr>
        <p:grpSpPr>
          <a:xfrm>
            <a:off x="396058" y="1962276"/>
            <a:ext cx="3879007" cy="3736333"/>
            <a:chOff x="1424152" y="577297"/>
            <a:chExt cx="3879007" cy="373633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80D60F-4A96-2D4E-95C5-81B9769934BA}"/>
                </a:ext>
              </a:extLst>
            </p:cNvPr>
            <p:cNvSpPr txBox="1"/>
            <p:nvPr/>
          </p:nvSpPr>
          <p:spPr>
            <a:xfrm>
              <a:off x="3919442" y="577297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1A0CF9C-0EF4-8F46-9760-42DDA7BCA007}"/>
                </a:ext>
              </a:extLst>
            </p:cNvPr>
            <p:cNvSpPr txBox="1"/>
            <p:nvPr/>
          </p:nvSpPr>
          <p:spPr>
            <a:xfrm>
              <a:off x="2420841" y="2876882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^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94AD289-4611-DB4C-A8A5-18BD433CC125}"/>
                </a:ext>
              </a:extLst>
            </p:cNvPr>
            <p:cNvSpPr txBox="1"/>
            <p:nvPr/>
          </p:nvSpPr>
          <p:spPr>
            <a:xfrm>
              <a:off x="2834737" y="12236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+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A83401E-5DE8-D64C-ACA8-2AFEA431ED4A}"/>
                </a:ext>
              </a:extLst>
            </p:cNvPr>
            <p:cNvSpPr txBox="1"/>
            <p:nvPr/>
          </p:nvSpPr>
          <p:spPr>
            <a:xfrm>
              <a:off x="2857743" y="366729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CA71146-C4EF-FC41-A490-3C20AF8426B7}"/>
                </a:ext>
              </a:extLst>
            </p:cNvPr>
            <p:cNvSpPr txBox="1"/>
            <p:nvPr/>
          </p:nvSpPr>
          <p:spPr>
            <a:xfrm>
              <a:off x="4884455" y="1318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DBE5742-A497-5F46-A597-A2CB857AE3D3}"/>
                </a:ext>
              </a:extLst>
            </p:cNvPr>
            <p:cNvSpPr txBox="1"/>
            <p:nvPr/>
          </p:nvSpPr>
          <p:spPr>
            <a:xfrm>
              <a:off x="1424152" y="2876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E3D4420-55D8-084F-90D6-2A46650DB815}"/>
                </a:ext>
              </a:extLst>
            </p:cNvPr>
            <p:cNvSpPr txBox="1"/>
            <p:nvPr/>
          </p:nvSpPr>
          <p:spPr>
            <a:xfrm>
              <a:off x="3814318" y="2192728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0CDF2E6-C877-D44D-82F3-F00964091657}"/>
                </a:ext>
              </a:extLst>
            </p:cNvPr>
            <p:cNvSpPr txBox="1"/>
            <p:nvPr/>
          </p:nvSpPr>
          <p:spPr>
            <a:xfrm>
              <a:off x="3387598" y="2876882"/>
              <a:ext cx="4267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94ECCF7-CB9A-A946-8E1A-C1090A7AA835}"/>
                </a:ext>
              </a:extLst>
            </p:cNvPr>
            <p:cNvSpPr txBox="1"/>
            <p:nvPr/>
          </p:nvSpPr>
          <p:spPr>
            <a:xfrm>
              <a:off x="4242713" y="2876882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F56FB3C-7258-2C44-ADC5-E79EDC3DD7E8}"/>
                </a:ext>
              </a:extLst>
            </p:cNvPr>
            <p:cNvSpPr txBox="1"/>
            <p:nvPr/>
          </p:nvSpPr>
          <p:spPr>
            <a:xfrm>
              <a:off x="1960319" y="2195275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*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19F98E1-6DDE-DD4E-A368-274F33D94EB6}"/>
                </a:ext>
              </a:extLst>
            </p:cNvPr>
            <p:cNvSpPr txBox="1"/>
            <p:nvPr/>
          </p:nvSpPr>
          <p:spPr>
            <a:xfrm>
              <a:off x="1947355" y="3667299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2091979-BAD7-2840-9B44-5D71BA1B08D5}"/>
                </a:ext>
              </a:extLst>
            </p:cNvPr>
            <p:cNvCxnSpPr/>
            <p:nvPr/>
          </p:nvCxnSpPr>
          <p:spPr>
            <a:xfrm>
              <a:off x="4243978" y="1054482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D5FBC41-97F7-9044-99C5-A6DF8C05B8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3269" y="105627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B1FA40D-0F77-344D-BCB0-4F5D4FB162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634" y="1763196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51ED1C2-7B0B-3C45-AAE0-992326D79A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57150" y="260938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50131A-5CC1-344E-AA59-84122A879F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634" y="331691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5C3A713-94BE-9A4B-B58E-0DE73B497B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8792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40126D4-FC64-834C-82EB-EC673CDDE47A}"/>
                </a:ext>
              </a:extLst>
            </p:cNvPr>
            <p:cNvCxnSpPr>
              <a:cxnSpLocks/>
            </p:cNvCxnSpPr>
            <p:nvPr/>
          </p:nvCxnSpPr>
          <p:spPr>
            <a:xfrm>
              <a:off x="4074001" y="2571949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EF01128-5A56-EE42-BBAC-9FA0CF67EC31}"/>
                </a:ext>
              </a:extLst>
            </p:cNvPr>
            <p:cNvCxnSpPr>
              <a:cxnSpLocks/>
            </p:cNvCxnSpPr>
            <p:nvPr/>
          </p:nvCxnSpPr>
          <p:spPr>
            <a:xfrm>
              <a:off x="2251370" y="2584393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32F6ECBB-1058-9442-94D4-76AEA6BC8F79}"/>
                </a:ext>
              </a:extLst>
            </p:cNvPr>
            <p:cNvCxnSpPr>
              <a:cxnSpLocks/>
            </p:cNvCxnSpPr>
            <p:nvPr/>
          </p:nvCxnSpPr>
          <p:spPr>
            <a:xfrm>
              <a:off x="2730846" y="3316915"/>
              <a:ext cx="291051" cy="4125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689F7B-50A4-6345-9225-5C2A716A7CE7}"/>
                </a:ext>
              </a:extLst>
            </p:cNvPr>
            <p:cNvCxnSpPr>
              <a:cxnSpLocks/>
            </p:cNvCxnSpPr>
            <p:nvPr/>
          </p:nvCxnSpPr>
          <p:spPr>
            <a:xfrm>
              <a:off x="3110934" y="1763195"/>
              <a:ext cx="736574" cy="4040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7DC7336-C722-6D4F-ADCE-C9CCA0E4297A}"/>
              </a:ext>
            </a:extLst>
          </p:cNvPr>
          <p:cNvSpPr/>
          <p:nvPr/>
        </p:nvSpPr>
        <p:spPr>
          <a:xfrm>
            <a:off x="4678476" y="2722171"/>
            <a:ext cx="334537" cy="278780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80956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Rectangle 4"/>
          <p:cNvSpPr/>
          <p:nvPr/>
        </p:nvSpPr>
        <p:spPr>
          <a:xfrm>
            <a:off x="3002290" y="175593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solidFill>
                  <a:srgbClr val="000000"/>
                </a:solidFill>
              </a:rPr>
              <a:t>3</a:t>
            </a:r>
            <a:r>
              <a:rPr lang="en-US" sz="480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5</a:t>
            </a:r>
            <a:r>
              <a:rPr lang="en-US" sz="4800" baseline="30000" dirty="0">
                <a:solidFill>
                  <a:srgbClr val="0000FF"/>
                </a:solidFill>
              </a:rPr>
              <a:t>2</a:t>
            </a:r>
            <a:r>
              <a:rPr lang="en-US" sz="4800" dirty="0"/>
              <a:t> + 2</a:t>
            </a:r>
            <a:r>
              <a:rPr lang="en-US" sz="4800" dirty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/>
              <a:t>5 + 1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297703" y="2413574"/>
            <a:ext cx="4487563" cy="830997"/>
            <a:chOff x="1979248" y="3355769"/>
            <a:chExt cx="4487563" cy="830997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77192" y="3355769"/>
              <a:ext cx="37896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</a:rPr>
                <a:t>3</a:t>
              </a:r>
              <a:r>
                <a:rPr lang="en-US" sz="4800" dirty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25</a:t>
              </a:r>
              <a:r>
                <a:rPr lang="en-US" sz="4800" dirty="0"/>
                <a:t> + 2</a:t>
              </a:r>
              <a:r>
                <a:rPr lang="en-US" sz="4800" dirty="0"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/>
                <a:t>5 + 1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297703" y="3030244"/>
            <a:ext cx="3890347" cy="830997"/>
            <a:chOff x="1979248" y="3355769"/>
            <a:chExt cx="3890347" cy="830997"/>
          </a:xfrm>
        </p:grpSpPr>
        <p:sp>
          <p:nvSpPr>
            <p:cNvPr id="16" name="TextBox 1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673588" y="3355769"/>
              <a:ext cx="319600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ym typeface="Wingdings"/>
                </a:rPr>
                <a:t>75</a:t>
              </a:r>
              <a:r>
                <a:rPr lang="en-US" sz="4800" dirty="0">
                  <a:solidFill>
                    <a:srgbClr val="0000FF"/>
                  </a:solidFill>
                </a:rPr>
                <a:t> </a:t>
              </a:r>
              <a:r>
                <a:rPr lang="en-US" sz="4800" dirty="0"/>
                <a:t>+ </a:t>
              </a:r>
              <a:r>
                <a:rPr lang="en-US" sz="4800" dirty="0">
                  <a:solidFill>
                    <a:srgbClr val="0000FF"/>
                  </a:solidFill>
                </a:rPr>
                <a:t>2</a:t>
              </a:r>
              <a:r>
                <a:rPr lang="en-US" sz="4800" dirty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0000FF"/>
                  </a:solidFill>
                </a:rPr>
                <a:t>5</a:t>
              </a:r>
              <a:r>
                <a:rPr lang="en-US" sz="4800" dirty="0"/>
                <a:t> + 1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309163" y="3633259"/>
            <a:ext cx="3626638" cy="830997"/>
            <a:chOff x="1979248" y="3355769"/>
            <a:chExt cx="3626638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91507" y="3355769"/>
              <a:ext cx="291437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75</a:t>
              </a:r>
              <a:r>
                <a:rPr lang="en-US" sz="4800" dirty="0">
                  <a:solidFill>
                    <a:srgbClr val="0000FF"/>
                  </a:solidFill>
                </a:rPr>
                <a:t> +</a:t>
              </a:r>
              <a:r>
                <a:rPr lang="en-US" sz="4800" dirty="0"/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10</a:t>
              </a:r>
              <a:r>
                <a:rPr lang="en-US" sz="4800" dirty="0"/>
                <a:t> + 1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297703" y="4236274"/>
            <a:ext cx="2462350" cy="830997"/>
            <a:chOff x="1979248" y="3355769"/>
            <a:chExt cx="2462350" cy="830997"/>
          </a:xfrm>
        </p:grpSpPr>
        <p:sp>
          <p:nvSpPr>
            <p:cNvPr id="22" name="TextBox 21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736083" y="3355769"/>
              <a:ext cx="170551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85</a:t>
              </a:r>
              <a:r>
                <a:rPr lang="en-US" sz="4800" dirty="0">
                  <a:sym typeface="Wingdings"/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+ 1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272588" y="4825634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86</a:t>
              </a:r>
              <a:endParaRPr lang="en-US" sz="4800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51840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Rectangle 4"/>
          <p:cNvSpPr/>
          <p:nvPr/>
        </p:nvSpPr>
        <p:spPr>
          <a:xfrm>
            <a:off x="3002290" y="175593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solidFill>
                  <a:srgbClr val="000000"/>
                </a:solidFill>
              </a:rPr>
              <a:t>3</a:t>
            </a:r>
            <a:r>
              <a:rPr lang="en-US" sz="480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5</a:t>
            </a:r>
            <a:r>
              <a:rPr lang="en-US" sz="4800" baseline="30000" dirty="0">
                <a:solidFill>
                  <a:srgbClr val="0000FF"/>
                </a:solidFill>
              </a:rPr>
              <a:t>2</a:t>
            </a:r>
            <a:r>
              <a:rPr lang="en-US" sz="4800" dirty="0"/>
              <a:t> + 2</a:t>
            </a:r>
            <a:r>
              <a:rPr lang="en-US" sz="4800" dirty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/>
              <a:t>5 + 1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297703" y="2413574"/>
            <a:ext cx="4487563" cy="830997"/>
            <a:chOff x="1979248" y="3355769"/>
            <a:chExt cx="4487563" cy="830997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77192" y="3355769"/>
              <a:ext cx="37896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</a:rPr>
                <a:t>3</a:t>
              </a:r>
              <a:r>
                <a:rPr lang="en-US" sz="4800" dirty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25</a:t>
              </a:r>
              <a:r>
                <a:rPr lang="en-US" sz="4800" dirty="0"/>
                <a:t> + 2</a:t>
              </a:r>
              <a:r>
                <a:rPr lang="en-US" sz="4800" dirty="0"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/>
                <a:t>5 + 1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297703" y="3030244"/>
            <a:ext cx="3890347" cy="830997"/>
            <a:chOff x="1979248" y="3355769"/>
            <a:chExt cx="3890347" cy="830997"/>
          </a:xfrm>
        </p:grpSpPr>
        <p:sp>
          <p:nvSpPr>
            <p:cNvPr id="16" name="TextBox 1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673588" y="3355769"/>
              <a:ext cx="319600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ym typeface="Wingdings"/>
                </a:rPr>
                <a:t>75</a:t>
              </a:r>
              <a:r>
                <a:rPr lang="en-US" sz="4800" dirty="0">
                  <a:solidFill>
                    <a:srgbClr val="0000FF"/>
                  </a:solidFill>
                </a:rPr>
                <a:t> </a:t>
              </a:r>
              <a:r>
                <a:rPr lang="en-US" sz="4800" dirty="0"/>
                <a:t>+ </a:t>
              </a:r>
              <a:r>
                <a:rPr lang="en-US" sz="4800" dirty="0">
                  <a:solidFill>
                    <a:srgbClr val="0000FF"/>
                  </a:solidFill>
                </a:rPr>
                <a:t>2</a:t>
              </a:r>
              <a:r>
                <a:rPr lang="en-US" sz="4800" dirty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0000FF"/>
                  </a:solidFill>
                </a:rPr>
                <a:t>5</a:t>
              </a:r>
              <a:r>
                <a:rPr lang="en-US" sz="4800" dirty="0"/>
                <a:t> + 1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309163" y="3633259"/>
            <a:ext cx="3626638" cy="830997"/>
            <a:chOff x="1979248" y="3355769"/>
            <a:chExt cx="3626638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91507" y="3355769"/>
              <a:ext cx="291437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75</a:t>
              </a:r>
              <a:r>
                <a:rPr lang="en-US" sz="4800" dirty="0">
                  <a:solidFill>
                    <a:srgbClr val="0000FF"/>
                  </a:solidFill>
                </a:rPr>
                <a:t> +</a:t>
              </a:r>
              <a:r>
                <a:rPr lang="en-US" sz="4800" dirty="0"/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10</a:t>
              </a:r>
              <a:r>
                <a:rPr lang="en-US" sz="4800" dirty="0"/>
                <a:t> + 1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297703" y="4236274"/>
            <a:ext cx="2462350" cy="830997"/>
            <a:chOff x="1979248" y="3355769"/>
            <a:chExt cx="2462350" cy="830997"/>
          </a:xfrm>
        </p:grpSpPr>
        <p:sp>
          <p:nvSpPr>
            <p:cNvPr id="22" name="TextBox 21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736083" y="3355769"/>
              <a:ext cx="170551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85</a:t>
              </a:r>
              <a:r>
                <a:rPr lang="en-US" sz="4800" dirty="0">
                  <a:sym typeface="Wingdings"/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+ 1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272588" y="4825634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FF6600"/>
                  </a:solidFill>
                  <a:sym typeface="Wingdings"/>
                </a:rPr>
                <a:t>86</a:t>
              </a:r>
              <a:endParaRPr lang="en-US" sz="4800" dirty="0">
                <a:solidFill>
                  <a:srgbClr val="FF6600"/>
                </a:solidFill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445351" y="4825634"/>
            <a:ext cx="20238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A </a:t>
            </a:r>
            <a:r>
              <a:rPr lang="en-US" sz="4800" u="sng" dirty="0"/>
              <a:t>value</a:t>
            </a:r>
          </a:p>
        </p:txBody>
      </p:sp>
      <p:sp>
        <p:nvSpPr>
          <p:cNvPr id="9" name="Left Arrow 8"/>
          <p:cNvSpPr/>
          <p:nvPr/>
        </p:nvSpPr>
        <p:spPr>
          <a:xfrm>
            <a:off x="4391368" y="5067271"/>
            <a:ext cx="1958398" cy="513934"/>
          </a:xfrm>
          <a:prstGeom prst="leftArrow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196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Rectangle 4"/>
          <p:cNvSpPr/>
          <p:nvPr/>
        </p:nvSpPr>
        <p:spPr>
          <a:xfrm>
            <a:off x="3766970" y="175593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solidFill>
                  <a:srgbClr val="000000"/>
                </a:solidFill>
              </a:rPr>
              <a:t>3</a:t>
            </a:r>
            <a:r>
              <a:rPr lang="en-US" sz="480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5</a:t>
            </a:r>
            <a:r>
              <a:rPr lang="en-US" sz="4800" baseline="30000" dirty="0">
                <a:solidFill>
                  <a:srgbClr val="0000FF"/>
                </a:solidFill>
              </a:rPr>
              <a:t>2</a:t>
            </a:r>
            <a:r>
              <a:rPr lang="en-US" sz="4800" dirty="0"/>
              <a:t> + 2</a:t>
            </a:r>
            <a:r>
              <a:rPr lang="en-US" sz="4800" dirty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/>
              <a:t>5 + 1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062383" y="2413574"/>
            <a:ext cx="4487563" cy="830997"/>
            <a:chOff x="1979248" y="3355769"/>
            <a:chExt cx="4487563" cy="830997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77192" y="3355769"/>
              <a:ext cx="37896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</a:rPr>
                <a:t>3</a:t>
              </a:r>
              <a:r>
                <a:rPr lang="en-US" sz="4800" dirty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25</a:t>
              </a:r>
              <a:r>
                <a:rPr lang="en-US" sz="4800" dirty="0"/>
                <a:t> + 2</a:t>
              </a:r>
              <a:r>
                <a:rPr lang="en-US" sz="4800" dirty="0"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/>
                <a:t>5 + 1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062383" y="3030244"/>
            <a:ext cx="3890347" cy="830997"/>
            <a:chOff x="1979248" y="3355769"/>
            <a:chExt cx="3890347" cy="830997"/>
          </a:xfrm>
        </p:grpSpPr>
        <p:sp>
          <p:nvSpPr>
            <p:cNvPr id="16" name="TextBox 1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673588" y="3355769"/>
              <a:ext cx="319600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ym typeface="Wingdings"/>
                </a:rPr>
                <a:t>75</a:t>
              </a:r>
              <a:r>
                <a:rPr lang="en-US" sz="4800" dirty="0">
                  <a:solidFill>
                    <a:srgbClr val="0000FF"/>
                  </a:solidFill>
                </a:rPr>
                <a:t> </a:t>
              </a:r>
              <a:r>
                <a:rPr lang="en-US" sz="4800" dirty="0"/>
                <a:t>+ </a:t>
              </a:r>
              <a:r>
                <a:rPr lang="en-US" sz="4800" dirty="0">
                  <a:solidFill>
                    <a:srgbClr val="0000FF"/>
                  </a:solidFill>
                </a:rPr>
                <a:t>2</a:t>
              </a:r>
              <a:r>
                <a:rPr lang="en-US" sz="4800" dirty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0000FF"/>
                  </a:solidFill>
                </a:rPr>
                <a:t>5</a:t>
              </a:r>
              <a:r>
                <a:rPr lang="en-US" sz="4800" dirty="0"/>
                <a:t> + 1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073843" y="3633259"/>
            <a:ext cx="3626638" cy="830997"/>
            <a:chOff x="1979248" y="3355769"/>
            <a:chExt cx="3626638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91507" y="3355769"/>
              <a:ext cx="291437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75</a:t>
              </a:r>
              <a:r>
                <a:rPr lang="en-US" sz="4800" dirty="0">
                  <a:solidFill>
                    <a:srgbClr val="0000FF"/>
                  </a:solidFill>
                </a:rPr>
                <a:t> +</a:t>
              </a:r>
              <a:r>
                <a:rPr lang="en-US" sz="4800" dirty="0"/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10</a:t>
              </a:r>
              <a:r>
                <a:rPr lang="en-US" sz="4800" dirty="0"/>
                <a:t> + 1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62383" y="4236274"/>
            <a:ext cx="2462350" cy="830997"/>
            <a:chOff x="1979248" y="3355769"/>
            <a:chExt cx="2462350" cy="830997"/>
          </a:xfrm>
        </p:grpSpPr>
        <p:sp>
          <p:nvSpPr>
            <p:cNvPr id="22" name="TextBox 21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736083" y="3355769"/>
              <a:ext cx="170551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85</a:t>
              </a:r>
              <a:r>
                <a:rPr lang="en-US" sz="4800" dirty="0">
                  <a:sym typeface="Wingdings"/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+ 1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037268" y="4825634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86</a:t>
              </a:r>
              <a:endParaRPr lang="en-US" sz="4800" dirty="0">
                <a:solidFill>
                  <a:srgbClr val="0000FF"/>
                </a:solidFill>
              </a:endParaRPr>
            </a:p>
          </p:txBody>
        </p:sp>
      </p:grpSp>
      <p:sp>
        <p:nvSpPr>
          <p:cNvPr id="3" name="Left Brace 2"/>
          <p:cNvSpPr/>
          <p:nvPr/>
        </p:nvSpPr>
        <p:spPr>
          <a:xfrm>
            <a:off x="2662773" y="2662637"/>
            <a:ext cx="368696" cy="289125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28137" y="3140627"/>
            <a:ext cx="1963924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 units</a:t>
            </a:r>
          </a:p>
          <a:p>
            <a:r>
              <a:rPr lang="en-US" sz="3600" dirty="0"/>
              <a:t>of </a:t>
            </a:r>
            <a:r>
              <a:rPr lang="en-US" sz="3600" u="sng" dirty="0"/>
              <a:t>work</a:t>
            </a:r>
          </a:p>
          <a:p>
            <a:r>
              <a:rPr lang="en-US" sz="3600" dirty="0"/>
              <a:t>in 5 steps</a:t>
            </a:r>
          </a:p>
        </p:txBody>
      </p:sp>
    </p:spTree>
    <p:extLst>
      <p:ext uri="{BB962C8B-B14F-4D97-AF65-F5344CB8AC3E}">
        <p14:creationId xmlns:p14="http://schemas.microsoft.com/office/powerpoint/2010/main" val="30758708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Simplification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Rectangle 4"/>
          <p:cNvSpPr/>
          <p:nvPr/>
        </p:nvSpPr>
        <p:spPr>
          <a:xfrm>
            <a:off x="3766970" y="1755939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solidFill>
                  <a:srgbClr val="000000"/>
                </a:solidFill>
              </a:rPr>
              <a:t>3</a:t>
            </a:r>
            <a:r>
              <a:rPr lang="en-US" sz="480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5</a:t>
            </a:r>
            <a:r>
              <a:rPr lang="en-US" sz="4800" baseline="30000" dirty="0">
                <a:solidFill>
                  <a:srgbClr val="0000FF"/>
                </a:solidFill>
              </a:rPr>
              <a:t>2</a:t>
            </a:r>
            <a:r>
              <a:rPr lang="en-US" sz="4800" dirty="0"/>
              <a:t> + </a:t>
            </a:r>
            <a:r>
              <a:rPr lang="en-US" sz="4800" dirty="0">
                <a:solidFill>
                  <a:srgbClr val="0000FF"/>
                </a:solidFill>
              </a:rPr>
              <a:t>2</a:t>
            </a:r>
            <a:r>
              <a:rPr lang="en-US" sz="4800" dirty="0">
                <a:solidFill>
                  <a:srgbClr val="0000FF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</a:rPr>
              <a:t>5</a:t>
            </a:r>
            <a:r>
              <a:rPr lang="en-US" sz="4800" dirty="0"/>
              <a:t> + 1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062383" y="2413574"/>
            <a:ext cx="4237510" cy="830997"/>
            <a:chOff x="1979248" y="3355769"/>
            <a:chExt cx="4237510" cy="830997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708766" y="3355769"/>
              <a:ext cx="3507992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</a:rPr>
                <a:t>3</a:t>
              </a:r>
              <a:r>
                <a:rPr lang="en-US" sz="4800" dirty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FF0000"/>
                  </a:solidFill>
                  <a:sym typeface="Wingdings"/>
                </a:rPr>
                <a:t>25</a:t>
              </a:r>
              <a:r>
                <a:rPr lang="en-US" sz="4800" dirty="0"/>
                <a:t> + </a:t>
              </a:r>
              <a:r>
                <a:rPr lang="en-US" sz="4800" dirty="0">
                  <a:solidFill>
                    <a:srgbClr val="FF0000"/>
                  </a:solidFill>
                </a:rPr>
                <a:t>10</a:t>
              </a:r>
              <a:r>
                <a:rPr lang="en-US" sz="4800" dirty="0">
                  <a:solidFill>
                    <a:srgbClr val="0000FF"/>
                  </a:solidFill>
                </a:rPr>
                <a:t> + 1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073843" y="3059749"/>
            <a:ext cx="2754892" cy="830997"/>
            <a:chOff x="1979248" y="3355769"/>
            <a:chExt cx="2754892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16641" y="3355769"/>
              <a:ext cx="201749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FF0000"/>
                  </a:solidFill>
                  <a:sym typeface="Wingdings"/>
                </a:rPr>
                <a:t>75</a:t>
              </a:r>
              <a:r>
                <a:rPr lang="en-US" sz="4800" dirty="0">
                  <a:solidFill>
                    <a:srgbClr val="0000FF"/>
                  </a:solidFill>
                </a:rPr>
                <a:t> +</a:t>
              </a:r>
              <a:r>
                <a:rPr lang="en-US" sz="4800" dirty="0"/>
                <a:t> </a:t>
              </a:r>
              <a:r>
                <a:rPr lang="en-US" sz="4800" dirty="0">
                  <a:solidFill>
                    <a:srgbClr val="FF0000"/>
                  </a:solidFill>
                </a:rPr>
                <a:t>11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037268" y="3692269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86</a:t>
              </a:r>
              <a:endParaRPr lang="en-US" sz="4800" dirty="0">
                <a:solidFill>
                  <a:srgbClr val="0000FF"/>
                </a:solidFill>
              </a:endParaRPr>
            </a:p>
          </p:txBody>
        </p:sp>
      </p:grpSp>
      <p:sp>
        <p:nvSpPr>
          <p:cNvPr id="3" name="Left Brace 2"/>
          <p:cNvSpPr/>
          <p:nvPr/>
        </p:nvSpPr>
        <p:spPr>
          <a:xfrm>
            <a:off x="2662773" y="2662637"/>
            <a:ext cx="368696" cy="163854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28137" y="2580772"/>
            <a:ext cx="1974293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 units</a:t>
            </a:r>
          </a:p>
          <a:p>
            <a:r>
              <a:rPr lang="en-US" sz="3600" dirty="0"/>
              <a:t>of work</a:t>
            </a:r>
          </a:p>
          <a:p>
            <a:r>
              <a:rPr lang="en-US" sz="3600" dirty="0"/>
              <a:t>In </a:t>
            </a:r>
            <a:r>
              <a:rPr lang="en-US" sz="3600" b="1" dirty="0">
                <a:solidFill>
                  <a:srgbClr val="FF6600"/>
                </a:solidFill>
              </a:rPr>
              <a:t>3</a:t>
            </a:r>
            <a:r>
              <a:rPr lang="en-US" sz="3600" dirty="0"/>
              <a:t> steps</a:t>
            </a:r>
          </a:p>
        </p:txBody>
      </p:sp>
    </p:spTree>
    <p:extLst>
      <p:ext uri="{BB962C8B-B14F-4D97-AF65-F5344CB8AC3E}">
        <p14:creationId xmlns:p14="http://schemas.microsoft.com/office/powerpoint/2010/main" val="8691592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Algebraic expressions packaged up as </a:t>
            </a:r>
            <a:r>
              <a:rPr lang="en-US" i="1" dirty="0"/>
              <a:t>functions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take this as a </a:t>
            </a:r>
            <a:r>
              <a:rPr lang="en-US" i="1" dirty="0"/>
              <a:t>definition</a:t>
            </a:r>
            <a:r>
              <a:rPr lang="en-US" dirty="0"/>
              <a:t> of function f.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Rectangle 4"/>
          <p:cNvSpPr/>
          <p:nvPr/>
        </p:nvSpPr>
        <p:spPr>
          <a:xfrm>
            <a:off x="2349879" y="3244334"/>
            <a:ext cx="444424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/>
              <a:t>f(x) = 3x</a:t>
            </a:r>
            <a:r>
              <a:rPr lang="en-US" sz="4800" baseline="30000" dirty="0"/>
              <a:t>2</a:t>
            </a:r>
            <a:r>
              <a:rPr lang="en-US" sz="4800" dirty="0"/>
              <a:t> + 2x + 1</a:t>
            </a:r>
          </a:p>
        </p:txBody>
      </p:sp>
    </p:spTree>
    <p:extLst>
      <p:ext uri="{BB962C8B-B14F-4D97-AF65-F5344CB8AC3E}">
        <p14:creationId xmlns:p14="http://schemas.microsoft.com/office/powerpoint/2010/main" val="35470371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 Definitions and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Euler’s notation for </a:t>
            </a:r>
            <a:r>
              <a:rPr lang="en-US" b="1" dirty="0">
                <a:solidFill>
                  <a:srgbClr val="0000FF"/>
                </a:solidFill>
              </a:rPr>
              <a:t>uses</a:t>
            </a:r>
            <a:r>
              <a:rPr lang="en-US" dirty="0"/>
              <a:t>, </a:t>
            </a:r>
            <a:r>
              <a:rPr lang="en-US" b="1" dirty="0">
                <a:solidFill>
                  <a:srgbClr val="0000FF"/>
                </a:solidFill>
              </a:rPr>
              <a:t>calls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or </a:t>
            </a:r>
            <a:r>
              <a:rPr lang="en-US" b="1" dirty="0">
                <a:solidFill>
                  <a:srgbClr val="0000FF"/>
                </a:solidFill>
              </a:rPr>
              <a:t>applications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of function f: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Simplify the argument to value V,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plug the value V in for x,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simplify the result.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89751" y="2881102"/>
            <a:ext cx="51935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f(5)                 f(2 + 2)</a:t>
            </a:r>
          </a:p>
        </p:txBody>
      </p:sp>
    </p:spTree>
    <p:extLst>
      <p:ext uri="{BB962C8B-B14F-4D97-AF65-F5344CB8AC3E}">
        <p14:creationId xmlns:p14="http://schemas.microsoft.com/office/powerpoint/2010/main" val="29238326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0983"/>
            <a:ext cx="8229600" cy="1143000"/>
          </a:xfrm>
        </p:spPr>
        <p:txBody>
          <a:bodyPr/>
          <a:lstStyle/>
          <a:p>
            <a:r>
              <a:rPr lang="en-US" dirty="0"/>
              <a:t>Simplification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Rectangle 4"/>
          <p:cNvSpPr/>
          <p:nvPr/>
        </p:nvSpPr>
        <p:spPr>
          <a:xfrm>
            <a:off x="3889865" y="2343104"/>
            <a:ext cx="3685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solidFill>
                  <a:srgbClr val="000000"/>
                </a:solidFill>
              </a:rPr>
              <a:t>3</a:t>
            </a:r>
            <a:r>
              <a:rPr lang="en-US" sz="480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olidFill>
                  <a:srgbClr val="0000FF"/>
                </a:solidFill>
                <a:sym typeface="Wingdings"/>
              </a:rPr>
              <a:t>4</a:t>
            </a:r>
            <a:r>
              <a:rPr lang="en-US" sz="4800" baseline="30000" dirty="0">
                <a:solidFill>
                  <a:srgbClr val="0000FF"/>
                </a:solidFill>
              </a:rPr>
              <a:t>2</a:t>
            </a:r>
            <a:r>
              <a:rPr lang="en-US" sz="4800" dirty="0"/>
              <a:t> + 2</a:t>
            </a:r>
            <a:r>
              <a:rPr lang="en-US" sz="4800" dirty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4800" dirty="0">
                <a:sym typeface="Wingdings"/>
              </a:rPr>
              <a:t>4</a:t>
            </a:r>
            <a:r>
              <a:rPr lang="en-US" sz="4800" dirty="0"/>
              <a:t> + 1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173818" y="2538664"/>
            <a:ext cx="4499023" cy="1293072"/>
            <a:chOff x="1967788" y="2893694"/>
            <a:chExt cx="4499023" cy="1293072"/>
          </a:xfrm>
        </p:grpSpPr>
        <p:sp>
          <p:nvSpPr>
            <p:cNvPr id="6" name="TextBox 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77192" y="3355769"/>
              <a:ext cx="37896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</a:rPr>
                <a:t>3</a:t>
              </a:r>
              <a:r>
                <a:rPr lang="en-US" sz="4800" dirty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16</a:t>
              </a:r>
              <a:r>
                <a:rPr lang="en-US" sz="4800" dirty="0"/>
                <a:t> + 2</a:t>
              </a:r>
              <a:r>
                <a:rPr lang="en-US" sz="4800" dirty="0"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ym typeface="Wingdings"/>
                </a:rPr>
                <a:t>4</a:t>
              </a:r>
              <a:r>
                <a:rPr lang="en-US" sz="4800" dirty="0"/>
                <a:t> + 1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967788" y="2893694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185278" y="3617409"/>
            <a:ext cx="3890347" cy="830997"/>
            <a:chOff x="1979248" y="3355769"/>
            <a:chExt cx="3890347" cy="830997"/>
          </a:xfrm>
        </p:grpSpPr>
        <p:sp>
          <p:nvSpPr>
            <p:cNvPr id="16" name="TextBox 15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673588" y="3355769"/>
              <a:ext cx="319600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ym typeface="Wingdings"/>
                </a:rPr>
                <a:t>48</a:t>
              </a:r>
              <a:r>
                <a:rPr lang="en-US" sz="4800" dirty="0">
                  <a:solidFill>
                    <a:srgbClr val="0000FF"/>
                  </a:solidFill>
                </a:rPr>
                <a:t> </a:t>
              </a:r>
              <a:r>
                <a:rPr lang="en-US" sz="4800" dirty="0"/>
                <a:t>+ </a:t>
              </a:r>
              <a:r>
                <a:rPr lang="en-US" sz="4800" dirty="0">
                  <a:solidFill>
                    <a:srgbClr val="0000FF"/>
                  </a:solidFill>
                </a:rPr>
                <a:t>2</a:t>
              </a:r>
              <a:r>
                <a:rPr lang="en-US" sz="4800" dirty="0">
                  <a:solidFill>
                    <a:srgbClr val="0000FF"/>
                  </a:solidFill>
                  <a:latin typeface="Wingdings"/>
                  <a:ea typeface="Wingdings"/>
                  <a:cs typeface="Wingdings"/>
                  <a:sym typeface="Wingdings"/>
                </a:rPr>
                <a:t></a:t>
              </a:r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4</a:t>
              </a:r>
              <a:r>
                <a:rPr lang="en-US" sz="4800" dirty="0"/>
                <a:t> + 1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196738" y="4220424"/>
            <a:ext cx="3293131" cy="830997"/>
            <a:chOff x="1979248" y="3355769"/>
            <a:chExt cx="3293131" cy="830997"/>
          </a:xfrm>
        </p:grpSpPr>
        <p:sp>
          <p:nvSpPr>
            <p:cNvPr id="19" name="TextBox 18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69984" y="3355769"/>
              <a:ext cx="260239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48</a:t>
              </a:r>
              <a:r>
                <a:rPr lang="en-US" sz="4800" dirty="0">
                  <a:solidFill>
                    <a:srgbClr val="0000FF"/>
                  </a:solidFill>
                </a:rPr>
                <a:t> +</a:t>
              </a:r>
              <a:r>
                <a:rPr lang="en-US" sz="4800" dirty="0"/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8</a:t>
              </a:r>
              <a:r>
                <a:rPr lang="en-US" sz="4800" dirty="0"/>
                <a:t> + 1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185278" y="4823439"/>
            <a:ext cx="2462350" cy="830997"/>
            <a:chOff x="1979248" y="3355769"/>
            <a:chExt cx="2462350" cy="830997"/>
          </a:xfrm>
        </p:grpSpPr>
        <p:sp>
          <p:nvSpPr>
            <p:cNvPr id="22" name="TextBox 21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736083" y="3355769"/>
              <a:ext cx="170551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56</a:t>
              </a:r>
              <a:r>
                <a:rPr lang="en-US" sz="4800" dirty="0">
                  <a:sym typeface="Wingdings"/>
                </a:rPr>
                <a:t> </a:t>
              </a:r>
              <a:r>
                <a:rPr lang="en-US" sz="4800" dirty="0">
                  <a:solidFill>
                    <a:srgbClr val="0000FF"/>
                  </a:solidFill>
                </a:rPr>
                <a:t>+ 1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160163" y="5412799"/>
            <a:ext cx="1590604" cy="830997"/>
            <a:chOff x="1979248" y="3355769"/>
            <a:chExt cx="1590604" cy="830997"/>
          </a:xfrm>
        </p:grpSpPr>
        <p:sp>
          <p:nvSpPr>
            <p:cNvPr id="25" name="TextBox 24"/>
            <p:cNvSpPr txBox="1"/>
            <p:nvPr/>
          </p:nvSpPr>
          <p:spPr>
            <a:xfrm>
              <a:off x="1979248" y="3465009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61217" y="3355769"/>
              <a:ext cx="80863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  <a:sym typeface="Wingdings"/>
                </a:rPr>
                <a:t>57</a:t>
              </a:r>
              <a:endParaRPr lang="en-US" sz="4800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427341" y="1708947"/>
            <a:ext cx="3532996" cy="830997"/>
            <a:chOff x="580731" y="1258332"/>
            <a:chExt cx="3532996" cy="830997"/>
          </a:xfrm>
        </p:grpSpPr>
        <p:sp>
          <p:nvSpPr>
            <p:cNvPr id="29" name="TextBox 28"/>
            <p:cNvSpPr txBox="1"/>
            <p:nvPr/>
          </p:nvSpPr>
          <p:spPr>
            <a:xfrm>
              <a:off x="2356713" y="1350665"/>
              <a:ext cx="677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3600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055925" y="1258332"/>
              <a:ext cx="1057802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FF"/>
                  </a:solidFill>
                </a:rPr>
                <a:t>f(4)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580731" y="1258332"/>
              <a:ext cx="167636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800" dirty="0">
                  <a:solidFill>
                    <a:srgbClr val="000000"/>
                  </a:solidFill>
                </a:rPr>
                <a:t>f(</a:t>
              </a:r>
              <a:r>
                <a:rPr lang="en-US" sz="4800" dirty="0">
                  <a:solidFill>
                    <a:srgbClr val="0000FF"/>
                  </a:solidFill>
                </a:rPr>
                <a:t>2+2</a:t>
              </a:r>
              <a:r>
                <a:rPr lang="en-US" sz="4800" dirty="0">
                  <a:solidFill>
                    <a:srgbClr val="000000"/>
                  </a:solidFill>
                </a:rPr>
                <a:t>)</a:t>
              </a:r>
              <a:endParaRPr lang="en-US" sz="4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069106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and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Roughly speaking, a software application is a collection of functions.</a:t>
            </a:r>
          </a:p>
          <a:p>
            <a:endParaRPr lang="en-US" dirty="0"/>
          </a:p>
          <a:p>
            <a:r>
              <a:rPr lang="en-US" dirty="0"/>
              <a:t>In HS algebra our functions usually worked with real numbers.</a:t>
            </a:r>
          </a:p>
          <a:p>
            <a:endParaRPr lang="en-US" dirty="0"/>
          </a:p>
          <a:p>
            <a:r>
              <a:rPr lang="en-US" dirty="0"/>
              <a:t>In programming, there are lots and lots of interesting </a:t>
            </a:r>
            <a:r>
              <a:rPr lang="en-US" b="1" dirty="0">
                <a:solidFill>
                  <a:srgbClr val="0000FF"/>
                </a:solidFill>
              </a:rPr>
              <a:t>types</a:t>
            </a:r>
            <a:r>
              <a:rPr lang="en-US" dirty="0"/>
              <a:t> of inputs for our functions.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0198765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 err="1"/>
              <a:t>OCaml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>
                <a:solidFill>
                  <a:srgbClr val="0000FF"/>
                </a:solidFill>
              </a:rPr>
              <a:t>let</a:t>
            </a:r>
            <a:r>
              <a:rPr lang="en-US" dirty="0"/>
              <a:t> f x = 3 * x ** 2 + b * x + 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Python:</a:t>
            </a: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>
                <a:solidFill>
                  <a:srgbClr val="0000FF"/>
                </a:solidFill>
              </a:rPr>
              <a:t>def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f(x): 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>
                <a:solidFill>
                  <a:srgbClr val="0000FF"/>
                </a:solidFill>
              </a:rPr>
              <a:t>return</a:t>
            </a:r>
            <a:r>
              <a:rPr lang="en-US" dirty="0"/>
              <a:t> 3 * x ** 2 + b * x + c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45849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Assistant Staff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2D350E-C74D-064E-BD41-B75A6FC02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9012" y="1985034"/>
            <a:ext cx="1742069" cy="243572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86D20E-D7EF-7C4F-B3DC-B05944E12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660" y="1985034"/>
            <a:ext cx="1948576" cy="24357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B59ECA-95AA-AA4D-8D74-C6BF08212AF3}"/>
              </a:ext>
            </a:extLst>
          </p:cNvPr>
          <p:cNvSpPr txBox="1"/>
          <p:nvPr/>
        </p:nvSpPr>
        <p:spPr>
          <a:xfrm>
            <a:off x="1671187" y="4508870"/>
            <a:ext cx="24377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Liam Murphy</a:t>
            </a:r>
          </a:p>
          <a:p>
            <a:pPr algn="ctr"/>
            <a:r>
              <a:rPr lang="en-US" dirty="0"/>
              <a:t>Head Teaching Assistant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OH: Thu 2PM-4PM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7ED83E-9EA5-E343-AC27-04094BC498E9}"/>
              </a:ext>
            </a:extLst>
          </p:cNvPr>
          <p:cNvSpPr txBox="1"/>
          <p:nvPr/>
        </p:nvSpPr>
        <p:spPr>
          <a:xfrm>
            <a:off x="4831494" y="4508870"/>
            <a:ext cx="266290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Nikki Lockwood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OH: Mondays 2PM - 3PM, </a:t>
            </a:r>
          </a:p>
          <a:p>
            <a:pPr algn="ctr"/>
            <a:r>
              <a:rPr lang="en-US" dirty="0"/>
              <a:t>Wednesdays 5PM - 7PM, </a:t>
            </a:r>
          </a:p>
          <a:p>
            <a:pPr algn="ctr"/>
            <a:r>
              <a:rPr lang="en-US" dirty="0"/>
              <a:t>Fridays 2PM - 3PM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73744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155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12561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155082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>
                <a:solidFill>
                  <a:srgbClr val="FF0000"/>
                </a:solidFill>
              </a:rPr>
              <a:t>…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= 3.14</a:t>
            </a:r>
          </a:p>
        </p:txBody>
      </p:sp>
    </p:spTree>
    <p:extLst>
      <p:ext uri="{BB962C8B-B14F-4D97-AF65-F5344CB8AC3E}">
        <p14:creationId xmlns:p14="http://schemas.microsoft.com/office/powerpoint/2010/main" val="33879129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155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4451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155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= 3.14 x </a:t>
            </a:r>
            <a:r>
              <a:rPr lang="en-US" sz="3600" b="1" dirty="0">
                <a:solidFill>
                  <a:srgbClr val="0000FF"/>
                </a:solidFill>
              </a:rPr>
              <a:t>1</a:t>
            </a:r>
            <a:r>
              <a:rPr lang="en-US" sz="3600" b="1" baseline="30000" dirty="0">
                <a:solidFill>
                  <a:srgbClr val="0000FF"/>
                </a:solidFill>
              </a:rPr>
              <a:t>2</a:t>
            </a:r>
            <a:endParaRPr lang="en-US" sz="36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476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223686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>
                <a:solidFill>
                  <a:srgbClr val="FF0000"/>
                </a:solidFill>
              </a:rPr>
              <a:t> 3.14 x 1</a:t>
            </a:r>
          </a:p>
          <a:p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9403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223686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>
                <a:solidFill>
                  <a:srgbClr val="FF0000"/>
                </a:solidFill>
              </a:rPr>
              <a:t> </a:t>
            </a:r>
            <a:r>
              <a:rPr lang="en-US" sz="3600" b="1" dirty="0">
                <a:solidFill>
                  <a:srgbClr val="0000FF"/>
                </a:solidFill>
              </a:rPr>
              <a:t>3.14 x 1</a:t>
            </a:r>
          </a:p>
          <a:p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713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unit circle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223686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= 3.14 x 1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>
                <a:solidFill>
                  <a:srgbClr val="FF0000"/>
                </a:solidFill>
              </a:rPr>
              <a:t> 3.14 x 1</a:t>
            </a:r>
          </a:p>
          <a:p>
            <a:r>
              <a:rPr lang="en-US" sz="3600" b="1" dirty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>
                <a:solidFill>
                  <a:srgbClr val="FF0000"/>
                </a:solidFill>
              </a:rPr>
              <a:t> 3.14</a:t>
            </a:r>
          </a:p>
        </p:txBody>
      </p:sp>
    </p:spTree>
    <p:extLst>
      <p:ext uri="{BB962C8B-B14F-4D97-AF65-F5344CB8AC3E}">
        <p14:creationId xmlns:p14="http://schemas.microsoft.com/office/powerpoint/2010/main" val="26615344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circle of radius </a:t>
            </a:r>
            <a:r>
              <a:rPr lang="en-US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464498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circle of radius </a:t>
            </a:r>
            <a:r>
              <a:rPr lang="en-US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211660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6"/>
          </p:cNvCxnSpPr>
          <p:nvPr/>
        </p:nvCxnSpPr>
        <p:spPr>
          <a:xfrm flipV="1">
            <a:off x="4456616" y="3815546"/>
            <a:ext cx="2351787" cy="176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09064" y="3221764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85855" y="4185466"/>
            <a:ext cx="2236510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= 3.14 x 2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pPr marL="571500" indent="-571500">
              <a:buFont typeface="Wingdings" charset="0"/>
              <a:buChar char="à"/>
            </a:pPr>
            <a:r>
              <a:rPr lang="en-US" sz="3600" b="1" dirty="0">
                <a:solidFill>
                  <a:srgbClr val="FF0000"/>
                </a:solidFill>
              </a:rPr>
              <a:t>3.14 x 4</a:t>
            </a:r>
          </a:p>
          <a:p>
            <a:r>
              <a:rPr lang="en-US" sz="3600" b="1" dirty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>
                <a:solidFill>
                  <a:srgbClr val="FF0000"/>
                </a:solidFill>
              </a:rPr>
              <a:t> 12.56</a:t>
            </a:r>
          </a:p>
        </p:txBody>
      </p:sp>
    </p:spTree>
    <p:extLst>
      <p:ext uri="{BB962C8B-B14F-4D97-AF65-F5344CB8AC3E}">
        <p14:creationId xmlns:p14="http://schemas.microsoft.com/office/powerpoint/2010/main" val="2721785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4BBE2-BF3A-0A4F-875C-7EEA374F2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432FF"/>
                </a:solidFill>
              </a:rPr>
              <a:t>CSCI 2103 Functional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ED6FD-6B75-2F47-A4E8-4BE657905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Some problem sets more involved than 1103 problem sets: Binary Search Trees, Balanced Search Trees, Parsing</a:t>
            </a:r>
          </a:p>
          <a:p>
            <a:endParaRPr lang="en-US" dirty="0"/>
          </a:p>
          <a:p>
            <a:r>
              <a:rPr lang="en-US" dirty="0"/>
              <a:t>Some additional material on </a:t>
            </a:r>
            <a:r>
              <a:rPr lang="el-GR" dirty="0"/>
              <a:t>λ</a:t>
            </a:r>
            <a:r>
              <a:rPr lang="en-US" dirty="0"/>
              <a:t>-calculus &amp; other functional programming languages</a:t>
            </a:r>
          </a:p>
          <a:p>
            <a:endParaRPr lang="en-US" dirty="0"/>
          </a:p>
          <a:p>
            <a:r>
              <a:rPr lang="en-US" dirty="0"/>
              <a:t>Labs are optional</a:t>
            </a:r>
          </a:p>
          <a:p>
            <a:endParaRPr lang="en-US" dirty="0"/>
          </a:p>
          <a:p>
            <a:r>
              <a:rPr lang="en-US" dirty="0"/>
              <a:t>Path Options --- must let staff know at end of 2nd week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3808EB-C580-134D-BBF6-407DF7377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30053789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circle of radius </a:t>
            </a:r>
            <a:r>
              <a:rPr lang="en-US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06252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00FF"/>
                </a:solidFill>
              </a:rPr>
              <a:t>1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01047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00FF"/>
                </a:solidFill>
              </a:rPr>
              <a:t>2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1763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circle of radius </a:t>
            </a:r>
            <a:r>
              <a:rPr lang="en-US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06252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00FF"/>
                </a:solidFill>
              </a:rPr>
              <a:t>1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01047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00FF"/>
                </a:solidFill>
              </a:rPr>
              <a:t>2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8900" y="1316851"/>
            <a:ext cx="33750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We want to </a:t>
            </a:r>
            <a:r>
              <a:rPr lang="en-US" sz="3600" i="1" dirty="0"/>
              <a:t>abstract</a:t>
            </a:r>
            <a:r>
              <a:rPr lang="en-US" sz="3600" dirty="0"/>
              <a:t> with respect to the</a:t>
            </a:r>
            <a:r>
              <a:rPr lang="en-US" sz="3600" dirty="0">
                <a:solidFill>
                  <a:srgbClr val="0000FF"/>
                </a:solidFill>
              </a:rPr>
              <a:t> variation(s)</a:t>
            </a:r>
            <a:r>
              <a:rPr lang="en-US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88221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circle of radius </a:t>
            </a:r>
            <a:r>
              <a:rPr lang="en-US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06252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00FF"/>
                </a:solidFill>
              </a:rPr>
              <a:t>1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01047" y="3990298"/>
            <a:ext cx="1925151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00FF"/>
                </a:solidFill>
              </a:rPr>
              <a:t>2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8899" y="1316851"/>
            <a:ext cx="422162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 </a:t>
            </a:r>
            <a:r>
              <a:rPr lang="en-US" sz="3600" dirty="0">
                <a:solidFill>
                  <a:srgbClr val="0000FF"/>
                </a:solidFill>
              </a:rPr>
              <a:t>function</a:t>
            </a:r>
            <a:r>
              <a:rPr lang="en-US" sz="3600" dirty="0"/>
              <a:t> </a:t>
            </a:r>
            <a:r>
              <a:rPr lang="en-US" sz="3600" dirty="0">
                <a:solidFill>
                  <a:srgbClr val="0000FF"/>
                </a:solidFill>
              </a:rPr>
              <a:t>definition</a:t>
            </a:r>
            <a:r>
              <a:rPr lang="en-US" sz="3600" dirty="0"/>
              <a:t> allows us to express the </a:t>
            </a:r>
            <a:r>
              <a:rPr lang="en-US" sz="3600" i="1" dirty="0"/>
              <a:t>abstraction</a:t>
            </a:r>
            <a:r>
              <a:rPr lang="en-US" sz="3600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91092" y="5033739"/>
            <a:ext cx="35980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area(</a:t>
            </a:r>
            <a:r>
              <a:rPr lang="en-US" sz="3600" b="1" dirty="0">
                <a:solidFill>
                  <a:srgbClr val="0000FF"/>
                </a:solidFill>
              </a:rPr>
              <a:t>r</a:t>
            </a:r>
            <a:r>
              <a:rPr lang="en-US" sz="3600" b="1" dirty="0">
                <a:solidFill>
                  <a:srgbClr val="FF0000"/>
                </a:solidFill>
              </a:rPr>
              <a:t>) = 3.14 x </a:t>
            </a:r>
            <a:r>
              <a:rPr lang="en-US" sz="3600" b="1" dirty="0">
                <a:solidFill>
                  <a:srgbClr val="0000FF"/>
                </a:solidFill>
              </a:rPr>
              <a:t>r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0397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circle of radius </a:t>
            </a:r>
            <a:r>
              <a:rPr lang="en-US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8899" y="1316851"/>
            <a:ext cx="422162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 </a:t>
            </a:r>
            <a:r>
              <a:rPr lang="en-US" sz="3600" dirty="0">
                <a:solidFill>
                  <a:srgbClr val="0000FF"/>
                </a:solidFill>
              </a:rPr>
              <a:t>function</a:t>
            </a:r>
            <a:r>
              <a:rPr lang="en-US" sz="3600" dirty="0"/>
              <a:t> </a:t>
            </a:r>
            <a:r>
              <a:rPr lang="en-US" sz="3600" dirty="0">
                <a:solidFill>
                  <a:srgbClr val="0000FF"/>
                </a:solidFill>
              </a:rPr>
              <a:t>definition</a:t>
            </a:r>
            <a:r>
              <a:rPr lang="en-US" sz="3600" dirty="0"/>
              <a:t> allows us to express the </a:t>
            </a:r>
            <a:r>
              <a:rPr lang="en-US" sz="3600" i="1" dirty="0"/>
              <a:t>abstraction</a:t>
            </a:r>
            <a:r>
              <a:rPr lang="en-US" sz="3600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91092" y="4278573"/>
            <a:ext cx="35980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area(</a:t>
            </a:r>
            <a:r>
              <a:rPr lang="en-US" sz="3600" b="1" dirty="0">
                <a:solidFill>
                  <a:srgbClr val="0000FF"/>
                </a:solidFill>
              </a:rPr>
              <a:t>r</a:t>
            </a:r>
            <a:r>
              <a:rPr lang="en-US" sz="3600" b="1" dirty="0">
                <a:solidFill>
                  <a:srgbClr val="FF0000"/>
                </a:solidFill>
              </a:rPr>
              <a:t>) = 3.14 x </a:t>
            </a:r>
            <a:r>
              <a:rPr lang="en-US" sz="3600" b="1" dirty="0">
                <a:solidFill>
                  <a:srgbClr val="0000FF"/>
                </a:solidFill>
              </a:rPr>
              <a:t>r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15220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area of circle of radius </a:t>
            </a:r>
            <a:r>
              <a:rPr lang="en-US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5" name="Oval 4"/>
          <p:cNvSpPr/>
          <p:nvPr/>
        </p:nvSpPr>
        <p:spPr>
          <a:xfrm>
            <a:off x="3832759" y="1505049"/>
            <a:ext cx="4691794" cy="46209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endCxn id="5" idx="0"/>
          </p:cNvCxnSpPr>
          <p:nvPr/>
        </p:nvCxnSpPr>
        <p:spPr>
          <a:xfrm flipV="1">
            <a:off x="6172766" y="1505049"/>
            <a:ext cx="5890" cy="2328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26660" y="2455156"/>
            <a:ext cx="34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520" y="1362619"/>
            <a:ext cx="42216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Our function definition can now</a:t>
            </a:r>
          </a:p>
          <a:p>
            <a:r>
              <a:rPr lang="en-US" sz="3600" dirty="0"/>
              <a:t>be </a:t>
            </a:r>
            <a:r>
              <a:rPr lang="en-US" sz="3600" i="1" dirty="0">
                <a:solidFill>
                  <a:srgbClr val="0000FF"/>
                </a:solidFill>
              </a:rPr>
              <a:t>used</a:t>
            </a:r>
            <a:r>
              <a:rPr lang="en-US" sz="3600" dirty="0"/>
              <a:t> or </a:t>
            </a:r>
            <a:r>
              <a:rPr lang="en-US" sz="3600" i="1" dirty="0">
                <a:solidFill>
                  <a:srgbClr val="0000FF"/>
                </a:solidFill>
              </a:rPr>
              <a:t>called</a:t>
            </a:r>
            <a:r>
              <a:rPr lang="en-US" sz="3600" dirty="0"/>
              <a:t>  by providing an input.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91092" y="4277902"/>
            <a:ext cx="35980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area(</a:t>
            </a:r>
            <a:r>
              <a:rPr lang="en-US" sz="3600" b="1" dirty="0">
                <a:solidFill>
                  <a:srgbClr val="0000FF"/>
                </a:solidFill>
              </a:rPr>
              <a:t>r</a:t>
            </a:r>
            <a:r>
              <a:rPr lang="en-US" sz="3600" b="1" dirty="0">
                <a:solidFill>
                  <a:srgbClr val="FF0000"/>
                </a:solidFill>
              </a:rPr>
              <a:t>) = 3.14 x </a:t>
            </a:r>
            <a:r>
              <a:rPr lang="en-US" sz="3600" b="1" dirty="0">
                <a:solidFill>
                  <a:srgbClr val="0000FF"/>
                </a:solidFill>
              </a:rPr>
              <a:t>r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631" y="4415206"/>
            <a:ext cx="3960038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 area(</a:t>
            </a:r>
            <a:r>
              <a:rPr lang="en-US" sz="3600" b="1" dirty="0">
                <a:solidFill>
                  <a:srgbClr val="008000"/>
                </a:solidFill>
              </a:rPr>
              <a:t>3</a:t>
            </a:r>
            <a:r>
              <a:rPr lang="en-US" sz="3600" b="1" dirty="0">
                <a:solidFill>
                  <a:srgbClr val="FF0000"/>
                </a:solidFill>
              </a:rPr>
              <a:t>) </a:t>
            </a:r>
            <a:r>
              <a:rPr lang="en-US" sz="3600" b="1" dirty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>
                <a:solidFill>
                  <a:srgbClr val="FF0000"/>
                </a:solidFill>
              </a:rPr>
              <a:t> 3.14 x </a:t>
            </a:r>
            <a:r>
              <a:rPr lang="en-US" sz="3600" b="1" dirty="0">
                <a:solidFill>
                  <a:srgbClr val="008000"/>
                </a:solidFill>
              </a:rPr>
              <a:t>3</a:t>
            </a:r>
            <a:r>
              <a:rPr lang="en-US" sz="3600" b="1" baseline="30000" dirty="0">
                <a:solidFill>
                  <a:srgbClr val="FF0000"/>
                </a:solidFill>
              </a:rPr>
              <a:t>2</a:t>
            </a: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b="1" dirty="0">
                <a:solidFill>
                  <a:srgbClr val="FF0000"/>
                </a:solidFill>
              </a:rPr>
              <a:t>               </a:t>
            </a:r>
            <a:r>
              <a:rPr lang="en-US" sz="3600" b="1" dirty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>
                <a:solidFill>
                  <a:srgbClr val="FF0000"/>
                </a:solidFill>
              </a:rPr>
              <a:t> 3.14 x 9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               </a:t>
            </a:r>
            <a:r>
              <a:rPr lang="en-US" sz="3600" b="1" dirty="0">
                <a:solidFill>
                  <a:srgbClr val="FF0000"/>
                </a:solidFill>
                <a:sym typeface="Wingdings"/>
              </a:rPr>
              <a:t></a:t>
            </a:r>
            <a:r>
              <a:rPr lang="en-US" sz="3600" b="1" dirty="0">
                <a:solidFill>
                  <a:srgbClr val="FF0000"/>
                </a:solidFill>
              </a:rPr>
              <a:t> 28.26</a:t>
            </a:r>
          </a:p>
        </p:txBody>
      </p:sp>
    </p:spTree>
    <p:extLst>
      <p:ext uri="{BB962C8B-B14F-4D97-AF65-F5344CB8AC3E}">
        <p14:creationId xmlns:p14="http://schemas.microsoft.com/office/powerpoint/2010/main" val="281426359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OCaml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# let </a:t>
            </a:r>
            <a:r>
              <a:rPr lang="en-US" dirty="0">
                <a:solidFill>
                  <a:srgbClr val="0432FF"/>
                </a:solidFill>
              </a:rPr>
              <a:t>area</a:t>
            </a:r>
            <a:r>
              <a:rPr lang="en-US" dirty="0"/>
              <a:t> radius = </a:t>
            </a:r>
            <a:r>
              <a:rPr lang="en-US" dirty="0" err="1"/>
              <a:t>Lib.pi</a:t>
            </a:r>
            <a:r>
              <a:rPr lang="en-US" dirty="0"/>
              <a:t> *. radius ** 2.0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area </a:t>
            </a:r>
            <a:r>
              <a:rPr lang="en-US" dirty="0">
                <a:solidFill>
                  <a:srgbClr val="FF0000"/>
                </a:solidFill>
              </a:rPr>
              <a:t>: float -&gt; float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6345054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volume of a cylinder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6" name="Can 5"/>
          <p:cNvSpPr/>
          <p:nvPr/>
        </p:nvSpPr>
        <p:spPr>
          <a:xfrm>
            <a:off x="2116608" y="1963629"/>
            <a:ext cx="4456615" cy="3609782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/>
          <p:cNvSpPr/>
          <p:nvPr/>
        </p:nvSpPr>
        <p:spPr>
          <a:xfrm>
            <a:off x="6702572" y="2363408"/>
            <a:ext cx="293225" cy="2880772"/>
          </a:xfrm>
          <a:prstGeom prst="rightBrace">
            <a:avLst>
              <a:gd name="adj1" fmla="val 0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4339037" y="2363408"/>
            <a:ext cx="223418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031817" y="3498098"/>
            <a:ext cx="1133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height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891236" y="1893081"/>
            <a:ext cx="1106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radius</a:t>
            </a:r>
          </a:p>
        </p:txBody>
      </p:sp>
    </p:spTree>
    <p:extLst>
      <p:ext uri="{BB962C8B-B14F-4D97-AF65-F5344CB8AC3E}">
        <p14:creationId xmlns:p14="http://schemas.microsoft.com/office/powerpoint/2010/main" val="394880292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OCaml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let </a:t>
            </a:r>
            <a:r>
              <a:rPr lang="en-US" dirty="0">
                <a:solidFill>
                  <a:srgbClr val="0432FF"/>
                </a:solidFill>
              </a:rPr>
              <a:t>area</a:t>
            </a:r>
            <a:r>
              <a:rPr lang="en-US" dirty="0"/>
              <a:t> radius = </a:t>
            </a:r>
            <a:r>
              <a:rPr lang="en-US" dirty="0" err="1"/>
              <a:t>Lib.pi</a:t>
            </a:r>
            <a:r>
              <a:rPr lang="en-US" dirty="0"/>
              <a:t> *. radius ** 2.0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area : </a:t>
            </a:r>
            <a:r>
              <a:rPr lang="en-US" dirty="0">
                <a:solidFill>
                  <a:srgbClr val="FF0000"/>
                </a:solidFill>
              </a:rPr>
              <a:t>float -&gt; float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 </a:t>
            </a:r>
            <a:r>
              <a:rPr lang="en-US" dirty="0">
                <a:solidFill>
                  <a:srgbClr val="0432FF"/>
                </a:solidFill>
              </a:rPr>
              <a:t>volume</a:t>
            </a:r>
            <a:r>
              <a:rPr lang="en-US" dirty="0"/>
              <a:t> radius height = </a:t>
            </a:r>
          </a:p>
          <a:p>
            <a:pPr marL="0" indent="0">
              <a:buNone/>
            </a:pPr>
            <a:r>
              <a:rPr lang="en-US" dirty="0"/>
              <a:t>   (area radius) *. height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volume : </a:t>
            </a:r>
            <a:r>
              <a:rPr lang="en-US" dirty="0">
                <a:solidFill>
                  <a:srgbClr val="FF0000"/>
                </a:solidFill>
              </a:rPr>
              <a:t>float -&gt; float -&gt; float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24545148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r>
              <a:rPr lang="en-US" sz="4000" dirty="0"/>
              <a:t>Programming language: </a:t>
            </a:r>
            <a:r>
              <a:rPr lang="en-US" sz="4000" dirty="0" err="1"/>
              <a:t>OCaml</a:t>
            </a:r>
            <a:endParaRPr lang="en-US" sz="4000" dirty="0"/>
          </a:p>
          <a:p>
            <a:endParaRPr lang="en-US" sz="1800" dirty="0"/>
          </a:p>
          <a:p>
            <a:r>
              <a:rPr lang="en-US" sz="4000" dirty="0"/>
              <a:t>System: Unix</a:t>
            </a:r>
          </a:p>
          <a:p>
            <a:r>
              <a:rPr lang="en-US" sz="4000" dirty="0"/>
              <a:t>Collaboration: </a:t>
            </a:r>
            <a:r>
              <a:rPr lang="en-US" sz="4000" dirty="0" err="1"/>
              <a:t>git</a:t>
            </a:r>
            <a:r>
              <a:rPr lang="en-US" sz="4000" dirty="0"/>
              <a:t> &amp; GitHub, Piazza</a:t>
            </a:r>
          </a:p>
          <a:p>
            <a:r>
              <a:rPr lang="en-US" sz="4000" dirty="0"/>
              <a:t>Code Editor: Visual Studio Code</a:t>
            </a:r>
          </a:p>
          <a:p>
            <a:r>
              <a:rPr lang="en-US" sz="4000" dirty="0"/>
              <a:t>Administration: Canvas</a:t>
            </a:r>
          </a:p>
          <a:p>
            <a:pPr marL="457200" lvl="1" indent="0">
              <a:buNone/>
            </a:pPr>
            <a:endParaRPr lang="en-US" sz="3600" dirty="0"/>
          </a:p>
          <a:p>
            <a:endParaRPr lang="en-US" sz="4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29358689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Why </a:t>
            </a:r>
            <a:r>
              <a:rPr lang="en-US" sz="5400" dirty="0" err="1"/>
              <a:t>OCaml</a:t>
            </a:r>
            <a:r>
              <a:rPr lang="en-US" sz="5400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 </a:t>
            </a:r>
          </a:p>
          <a:p>
            <a:r>
              <a:rPr lang="en-US" sz="4000" dirty="0"/>
              <a:t>Computation can be approached from either a mathematical or mechanical perspective</a:t>
            </a:r>
          </a:p>
          <a:p>
            <a:endParaRPr lang="en-US" sz="2000" dirty="0"/>
          </a:p>
          <a:p>
            <a:r>
              <a:rPr lang="en-US" sz="4000" dirty="0"/>
              <a:t>From the former, coding is a </a:t>
            </a:r>
            <a:r>
              <a:rPr lang="en-US" sz="4000" i="1" dirty="0"/>
              <a:t>natural extension of algebra</a:t>
            </a:r>
          </a:p>
          <a:p>
            <a:endParaRPr lang="en-US" sz="4000" dirty="0"/>
          </a:p>
          <a:p>
            <a:endParaRPr lang="en-US" sz="2000" i="1" dirty="0"/>
          </a:p>
          <a:p>
            <a:endParaRPr lang="en-US" sz="4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271037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1F9F4-68DB-774C-8C1D-115DA55F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2103 Path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207DA-5A08-FB48-A3A2-6AE88F017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1103 with several alternate </a:t>
            </a:r>
            <a:r>
              <a:rPr lang="en-US" dirty="0" err="1"/>
              <a:t>psets</a:t>
            </a:r>
            <a:r>
              <a:rPr lang="en-US" dirty="0"/>
              <a:t> and additional readings/videos</a:t>
            </a:r>
          </a:p>
          <a:p>
            <a:endParaRPr lang="en-US" dirty="0"/>
          </a:p>
          <a:p>
            <a:r>
              <a:rPr lang="en-US" dirty="0"/>
              <a:t>Advanced Data Structures, Prefix Trees, Hash Array Map Tries (HAMTs),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Theory – deeper study of both untyped </a:t>
            </a:r>
            <a:r>
              <a:rPr lang="el-GR" dirty="0"/>
              <a:t>λ-</a:t>
            </a:r>
            <a:r>
              <a:rPr lang="en-US" dirty="0"/>
              <a:t>calculus and various typed </a:t>
            </a:r>
            <a:r>
              <a:rPr lang="el-GR" dirty="0"/>
              <a:t>λ</a:t>
            </a:r>
            <a:r>
              <a:rPr lang="en-US" dirty="0"/>
              <a:t>-calculi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356934-1970-F241-AB11-0DE57C780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31490646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Why </a:t>
            </a:r>
            <a:r>
              <a:rPr lang="en-US" sz="5400" dirty="0" err="1"/>
              <a:t>OCaml</a:t>
            </a:r>
            <a:r>
              <a:rPr lang="en-US" sz="5400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r>
              <a:rPr lang="en-US" sz="3900" dirty="0" err="1"/>
              <a:t>OCaml</a:t>
            </a:r>
            <a:r>
              <a:rPr lang="en-US" sz="3900" dirty="0"/>
              <a:t> emphasizes the most important ideas:</a:t>
            </a:r>
            <a:endParaRPr lang="en-US" sz="3500" dirty="0"/>
          </a:p>
          <a:p>
            <a:pPr lvl="1"/>
            <a:r>
              <a:rPr lang="en-US" sz="3500" dirty="0"/>
              <a:t> expression </a:t>
            </a:r>
            <a:r>
              <a:rPr lang="en-US" sz="3600" dirty="0"/>
              <a:t>reduction/simplification,</a:t>
            </a:r>
          </a:p>
          <a:p>
            <a:pPr lvl="1"/>
            <a:endParaRPr lang="en-US" sz="1400" dirty="0"/>
          </a:p>
          <a:p>
            <a:pPr lvl="1"/>
            <a:r>
              <a:rPr lang="en-US" sz="3600" dirty="0"/>
              <a:t> functions, abstraction &amp; composition</a:t>
            </a:r>
          </a:p>
          <a:p>
            <a:pPr lvl="1"/>
            <a:endParaRPr lang="en-US" sz="1400" dirty="0"/>
          </a:p>
          <a:p>
            <a:pPr lvl="1"/>
            <a:r>
              <a:rPr lang="en-US" sz="3600" dirty="0"/>
              <a:t>modularity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4781967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CS1 and CS2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principal theme of CS1 is mastering the art of expressing algorithms as functions, </a:t>
            </a:r>
            <a:r>
              <a:rPr lang="en-US" b="1" dirty="0">
                <a:solidFill>
                  <a:srgbClr val="0000FF"/>
                </a:solidFill>
              </a:rPr>
              <a:t>procedural abstraction</a:t>
            </a:r>
            <a:r>
              <a:rPr lang="en-US" b="1" dirty="0"/>
              <a:t>.</a:t>
            </a:r>
          </a:p>
          <a:p>
            <a:endParaRPr lang="en-US" dirty="0"/>
          </a:p>
          <a:p>
            <a:r>
              <a:rPr lang="en-US" dirty="0"/>
              <a:t>A principal theme of CS2 is mastering the art of writing new types, (values and functions), </a:t>
            </a:r>
            <a:r>
              <a:rPr lang="en-US" b="1" dirty="0">
                <a:solidFill>
                  <a:srgbClr val="0000FF"/>
                </a:solidFill>
              </a:rPr>
              <a:t>data abstraction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04421908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Expect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You’ll often/usually be in a state of confusion</a:t>
            </a:r>
          </a:p>
          <a:p>
            <a:r>
              <a:rPr lang="en-US" dirty="0"/>
              <a:t>You’ll probably think you’re the only one (you’re not)</a:t>
            </a:r>
          </a:p>
          <a:p>
            <a:r>
              <a:rPr lang="en-US" dirty="0"/>
              <a:t>You may sometimes feel anxious and hopeless to find a solution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hang in there</a:t>
            </a:r>
            <a:r>
              <a:rPr lang="en-US" dirty="0"/>
              <a:t>!</a:t>
            </a:r>
          </a:p>
          <a:p>
            <a:r>
              <a:rPr lang="en-US" dirty="0"/>
              <a:t>You’ll probably experience </a:t>
            </a:r>
            <a:r>
              <a:rPr lang="en-US" dirty="0">
                <a:solidFill>
                  <a:srgbClr val="0070C0"/>
                </a:solidFill>
              </a:rPr>
              <a:t>elation</a:t>
            </a:r>
            <a:r>
              <a:rPr lang="en-US" dirty="0"/>
              <a:t> when what you’re attempting to build actually works (!)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769751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sp>
        <p:nvSpPr>
          <p:cNvPr id="7" name="TextBox 6"/>
          <p:cNvSpPr txBox="1"/>
          <p:nvPr/>
        </p:nvSpPr>
        <p:spPr>
          <a:xfrm rot="19828552">
            <a:off x="-173489" y="1111119"/>
            <a:ext cx="60044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>
                <a:solidFill>
                  <a:schemeClr val="bg1"/>
                </a:solidFill>
              </a:rPr>
              <a:t>Problem Set 1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50" y="119733"/>
            <a:ext cx="8618483" cy="67183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9828552">
            <a:off x="-21089" y="1263519"/>
            <a:ext cx="60044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Problem Set 0</a:t>
            </a:r>
          </a:p>
        </p:txBody>
      </p:sp>
    </p:spTree>
    <p:extLst>
      <p:ext uri="{BB962C8B-B14F-4D97-AF65-F5344CB8AC3E}">
        <p14:creationId xmlns:p14="http://schemas.microsoft.com/office/powerpoint/2010/main" val="12720631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304"/>
            <a:ext cx="9144000" cy="67313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9828552">
            <a:off x="-173489" y="1111119"/>
            <a:ext cx="60044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>
                <a:solidFill>
                  <a:schemeClr val="bg1"/>
                </a:solidFill>
              </a:rPr>
              <a:t>Problem Set 1</a:t>
            </a:r>
          </a:p>
        </p:txBody>
      </p:sp>
    </p:spTree>
    <p:extLst>
      <p:ext uri="{BB962C8B-B14F-4D97-AF65-F5344CB8AC3E}">
        <p14:creationId xmlns:p14="http://schemas.microsoft.com/office/powerpoint/2010/main" val="12185536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304"/>
            <a:ext cx="9144000" cy="67313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9828552">
            <a:off x="-173489" y="1111119"/>
            <a:ext cx="60044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>
                <a:solidFill>
                  <a:schemeClr val="bg1"/>
                </a:solidFill>
              </a:rPr>
              <a:t>Problem Set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021" y="3806401"/>
            <a:ext cx="90225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Workshops this week</a:t>
            </a:r>
          </a:p>
          <a:p>
            <a:r>
              <a:rPr lang="en-US" sz="8000" dirty="0">
                <a:solidFill>
                  <a:schemeClr val="bg1"/>
                </a:solidFill>
              </a:rPr>
              <a:t>for Windows &amp; Macs</a:t>
            </a:r>
          </a:p>
        </p:txBody>
      </p:sp>
    </p:spTree>
    <p:extLst>
      <p:ext uri="{BB962C8B-B14F-4D97-AF65-F5344CB8AC3E}">
        <p14:creationId xmlns:p14="http://schemas.microsoft.com/office/powerpoint/2010/main" val="173956800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4900"/>
            <a:ext cx="9144000" cy="463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11457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4983"/>
            <a:ext cx="8229600" cy="1143000"/>
          </a:xfrm>
        </p:spPr>
        <p:txBody>
          <a:bodyPr/>
          <a:lstStyle/>
          <a:p>
            <a:r>
              <a:rPr lang="en-US" dirty="0"/>
              <a:t>Course Admin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38519393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82435"/>
            <a:ext cx="8229600" cy="1143000"/>
          </a:xfrm>
        </p:spPr>
        <p:txBody>
          <a:bodyPr/>
          <a:lstStyle/>
          <a:p>
            <a:r>
              <a:rPr lang="en-US" dirty="0"/>
              <a:t>Tour of course website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Extensive lecture notes</a:t>
            </a:r>
          </a:p>
          <a:p>
            <a:endParaRPr lang="en-US" dirty="0"/>
          </a:p>
          <a:p>
            <a:r>
              <a:rPr lang="en-US" dirty="0"/>
              <a:t>Most of our material is covered in lecture, background reading in </a:t>
            </a:r>
            <a:r>
              <a:rPr lang="en-US" i="1" dirty="0" err="1"/>
              <a:t>OCaml</a:t>
            </a:r>
            <a:r>
              <a:rPr lang="en-US" i="1" dirty="0"/>
              <a:t> from the Beginning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Office hours, Piazza, the internet, your colleagues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6A674-9FE4-4941-9BC8-DE1DBC413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Cousins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475E8-0943-9D46-8E77-260A927BC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CS 3110 Data Structures and Functional Programming @ Cornell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hlinkClick r:id="rId3"/>
              </a:rPr>
              <a:t>CS 51 Abstraction and Design in Computation @ Harvard</a:t>
            </a:r>
            <a:endParaRPr lang="en-US" dirty="0"/>
          </a:p>
          <a:p>
            <a:r>
              <a:rPr lang="en-US" dirty="0">
                <a:hlinkClick r:id="rId4"/>
              </a:rPr>
              <a:t>15-150 Functional Programming @ CMU</a:t>
            </a:r>
            <a:endParaRPr lang="en-US" dirty="0"/>
          </a:p>
          <a:p>
            <a:r>
              <a:rPr lang="en-US" dirty="0">
                <a:hlinkClick r:id="rId5"/>
              </a:rPr>
              <a:t>COS 226 Functional Programming @ Princeton</a:t>
            </a:r>
            <a:endParaRPr lang="en-US" dirty="0"/>
          </a:p>
          <a:p>
            <a:r>
              <a:rPr lang="en-US" dirty="0">
                <a:hlinkClick r:id="rId6"/>
              </a:rPr>
              <a:t>CIS 1200 Programming Languages and Techniques @ UPenn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AF4116-8194-E64D-BE6F-88FE2E836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241040701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D352-2A0F-1D4E-97D2-CB0A899D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Policy – CMU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5757-5647-434E-96A1-98AFC9220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By all means, hash things out with your peers. Find a whiteboard, draw diagrams, write formulas, pseudo-code </a:t>
            </a:r>
            <a:r>
              <a:rPr lang="en-US" dirty="0" err="1"/>
              <a:t>etc</a:t>
            </a:r>
            <a:r>
              <a:rPr lang="en-US" dirty="0"/>
              <a:t>, haggle, argue, laugh, eat cold pizza …</a:t>
            </a:r>
          </a:p>
          <a:p>
            <a:endParaRPr lang="en-US" dirty="0"/>
          </a:p>
          <a:p>
            <a:r>
              <a:rPr lang="en-US" dirty="0"/>
              <a:t>BUT, when all is said and done, all of your joint work </a:t>
            </a:r>
            <a:r>
              <a:rPr lang="en-US" b="1" dirty="0"/>
              <a:t>must be erased </a:t>
            </a:r>
            <a:r>
              <a:rPr lang="en-US" dirty="0"/>
              <a:t>and each collaborator must be able to </a:t>
            </a:r>
            <a:r>
              <a:rPr lang="en-US" b="1" dirty="0"/>
              <a:t>write their own code</a:t>
            </a:r>
            <a:r>
              <a:rPr lang="en-US" dirty="0"/>
              <a:t> from the understanding they developed together.</a:t>
            </a:r>
          </a:p>
          <a:p>
            <a:endParaRPr lang="en-US" dirty="0"/>
          </a:p>
          <a:p>
            <a:r>
              <a:rPr lang="en-US" dirty="0"/>
              <a:t>It’s good practice to identify your study-mates in comments at the top of your code files.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7B8D45-AC10-1A4F-B230-6E2AAC677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94460319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FD87C-B1AB-A046-A7DF-DF46A67E2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B76BB-EB5A-1541-92FA-B37430CFD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may use laptops from time to time, but </a:t>
            </a:r>
            <a:r>
              <a:rPr lang="en-US" b="1" dirty="0"/>
              <a:t>laptops, tablets, phones are only permitted when explicitly specified</a:t>
            </a:r>
          </a:p>
          <a:p>
            <a:endParaRPr lang="en-US" dirty="0"/>
          </a:p>
          <a:p>
            <a:r>
              <a:rPr lang="en-US" dirty="0"/>
              <a:t>If you’ve come down with something like COVID or the flu or are otherwise sick, do not come to class or lab.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9223D7-5B15-5648-B332-ABCB4B6D6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36527927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200 point scale</a:t>
            </a:r>
          </a:p>
          <a:p>
            <a:pPr lvl="1"/>
            <a:r>
              <a:rPr lang="en-US" dirty="0"/>
              <a:t>110 points for problem sets</a:t>
            </a:r>
          </a:p>
          <a:p>
            <a:pPr lvl="1"/>
            <a:r>
              <a:rPr lang="en-US" dirty="0"/>
              <a:t>60 points for exams, 2 midterms and final</a:t>
            </a:r>
          </a:p>
          <a:p>
            <a:pPr lvl="1"/>
            <a:r>
              <a:rPr lang="en-US" dirty="0"/>
              <a:t>30 points for consistent course participation in lab, lecture &amp; the class Piazza forum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Succeed in CS 1103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Start problem sets </a:t>
            </a:r>
            <a:r>
              <a:rPr lang="en-US" i="1" u="sng" dirty="0"/>
              <a:t>right </a:t>
            </a:r>
            <a:r>
              <a:rPr lang="en-US" i="1" u="sng" dirty="0">
                <a:solidFill>
                  <a:srgbClr val="000000"/>
                </a:solidFill>
              </a:rPr>
              <a:t>away</a:t>
            </a:r>
            <a:r>
              <a:rPr lang="en-US" dirty="0"/>
              <a:t>!</a:t>
            </a:r>
          </a:p>
          <a:p>
            <a:endParaRPr lang="en-US" dirty="0"/>
          </a:p>
          <a:p>
            <a:r>
              <a:rPr lang="en-US" dirty="0"/>
              <a:t>Pay careful attention to detail.</a:t>
            </a:r>
          </a:p>
          <a:p>
            <a:endParaRPr lang="en-US" dirty="0"/>
          </a:p>
          <a:p>
            <a:r>
              <a:rPr lang="en-US" dirty="0"/>
              <a:t>Seek help when you need it.</a:t>
            </a:r>
          </a:p>
          <a:p>
            <a:endParaRPr lang="en-US" dirty="0"/>
          </a:p>
          <a:p>
            <a:r>
              <a:rPr lang="en-US" dirty="0"/>
              <a:t>Show up consistently, participate in class, ask questions.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What CSCI 1103 is About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Three interwoven themes:</a:t>
            </a:r>
            <a:endParaRPr lang="en-US" sz="4800" i="1" dirty="0"/>
          </a:p>
          <a:p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Learning about information &amp; computation</a:t>
            </a:r>
          </a:p>
          <a:p>
            <a:pPr marL="514350" indent="-514350">
              <a:buFont typeface="+mj-lt"/>
              <a:buAutoNum type="arabicPeriod"/>
            </a:pP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Developing an important </a:t>
            </a:r>
            <a:r>
              <a:rPr lang="en-US" b="1" dirty="0">
                <a:solidFill>
                  <a:srgbClr val="0000FF"/>
                </a:solidFill>
              </a:rPr>
              <a:t>skill</a:t>
            </a:r>
            <a:r>
              <a:rPr lang="en-US" dirty="0"/>
              <a:t>: how to </a:t>
            </a:r>
            <a:r>
              <a:rPr lang="en-US" b="1" dirty="0">
                <a:solidFill>
                  <a:srgbClr val="0000FF"/>
                </a:solidFill>
              </a:rPr>
              <a:t>code</a:t>
            </a:r>
          </a:p>
          <a:p>
            <a:pPr marL="514350" indent="-514350">
              <a:buFont typeface="+mj-lt"/>
              <a:buAutoNum type="arabicPeriod"/>
            </a:pP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 introduction and gateway to computer science</a:t>
            </a:r>
          </a:p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Learning how to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95130" cy="4525963"/>
          </a:xfrm>
        </p:spPr>
        <p:txBody>
          <a:bodyPr>
            <a:normAutofit/>
          </a:bodyPr>
          <a:lstStyle/>
          <a:p>
            <a:r>
              <a:rPr lang="en-US" sz="4000" dirty="0"/>
              <a:t>Application of logic in </a:t>
            </a:r>
            <a:r>
              <a:rPr lang="en-US" sz="4000" dirty="0">
                <a:solidFill>
                  <a:srgbClr val="3366FF"/>
                </a:solidFill>
              </a:rPr>
              <a:t>problem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3366FF"/>
                </a:solidFill>
              </a:rPr>
              <a:t>solving</a:t>
            </a:r>
            <a:r>
              <a:rPr lang="en-US" sz="4000" dirty="0"/>
              <a:t> (</a:t>
            </a:r>
            <a:r>
              <a:rPr lang="en-US" sz="4000" i="1" dirty="0"/>
              <a:t>math-</a:t>
            </a:r>
            <a:r>
              <a:rPr lang="en-US" sz="4000" i="1" dirty="0" err="1"/>
              <a:t>ish</a:t>
            </a:r>
            <a:r>
              <a:rPr lang="en-US" sz="4000" dirty="0"/>
              <a:t>)</a:t>
            </a:r>
            <a:endParaRPr lang="en-US" sz="4000" i="1" dirty="0"/>
          </a:p>
          <a:p>
            <a:endParaRPr lang="en-US" sz="4000" i="1" dirty="0"/>
          </a:p>
          <a:p>
            <a:r>
              <a:rPr lang="en-US" sz="4000" i="1" dirty="0"/>
              <a:t>Clear, concise, </a:t>
            </a:r>
            <a:r>
              <a:rPr lang="en-US" sz="4000" i="1" u="sng" dirty="0"/>
              <a:t>beautiful</a:t>
            </a:r>
            <a:r>
              <a:rPr lang="en-US" sz="4000" i="1" dirty="0"/>
              <a:t> </a:t>
            </a:r>
            <a:r>
              <a:rPr lang="en-US" sz="4000" i="1" dirty="0">
                <a:solidFill>
                  <a:srgbClr val="3366FF"/>
                </a:solidFill>
              </a:rPr>
              <a:t>expression</a:t>
            </a:r>
            <a:r>
              <a:rPr lang="en-US" sz="4000" i="1" dirty="0"/>
              <a:t> of ideas/algorithms (</a:t>
            </a:r>
            <a:r>
              <a:rPr lang="en-US" sz="4000" i="1" dirty="0" err="1"/>
              <a:t>english</a:t>
            </a:r>
            <a:r>
              <a:rPr lang="en-US" sz="4000" i="1" dirty="0"/>
              <a:t>/poetry-</a:t>
            </a:r>
            <a:r>
              <a:rPr lang="en-US" sz="4000" i="1" dirty="0" err="1"/>
              <a:t>ish</a:t>
            </a:r>
            <a:r>
              <a:rPr lang="en-US" sz="4000" i="1" dirty="0"/>
              <a:t>)</a:t>
            </a:r>
            <a:endParaRPr lang="en-US" sz="4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Science 1 Honors</a:t>
            </a:r>
          </a:p>
        </p:txBody>
      </p:sp>
    </p:spTree>
    <p:extLst>
      <p:ext uri="{BB962C8B-B14F-4D97-AF65-F5344CB8AC3E}">
        <p14:creationId xmlns:p14="http://schemas.microsoft.com/office/powerpoint/2010/main" val="1484054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25651</TotalTime>
  <Words>2256</Words>
  <Application>Microsoft Macintosh PowerPoint</Application>
  <PresentationFormat>On-screen Show (4:3)</PresentationFormat>
  <Paragraphs>548</Paragraphs>
  <Slides>73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7" baseType="lpstr">
      <vt:lpstr>Arial</vt:lpstr>
      <vt:lpstr>Calibri</vt:lpstr>
      <vt:lpstr>Wingdings</vt:lpstr>
      <vt:lpstr>Office Theme</vt:lpstr>
      <vt:lpstr>CSCI 2103 Functional Programming</vt:lpstr>
      <vt:lpstr>Home</vt:lpstr>
      <vt:lpstr>Today</vt:lpstr>
      <vt:lpstr>Teaching Assistant Staff</vt:lpstr>
      <vt:lpstr>CSCI 2103 Functional Programming</vt:lpstr>
      <vt:lpstr>2103 Path Options</vt:lpstr>
      <vt:lpstr>Cousins</vt:lpstr>
      <vt:lpstr>What CSCI 1103 is About</vt:lpstr>
      <vt:lpstr>Learning how to code</vt:lpstr>
      <vt:lpstr>Learning how to code</vt:lpstr>
      <vt:lpstr>Required Work</vt:lpstr>
      <vt:lpstr>Take-Aways</vt:lpstr>
      <vt:lpstr>Take-Aways</vt:lpstr>
      <vt:lpstr>Required Background</vt:lpstr>
      <vt:lpstr>Learned to code in HS?</vt:lpstr>
      <vt:lpstr>Computation and Calculation</vt:lpstr>
      <vt:lpstr>Three Aspects of Computation</vt:lpstr>
      <vt:lpstr>434 + 58 = 492</vt:lpstr>
      <vt:lpstr>PowerPoint Presentation</vt:lpstr>
      <vt:lpstr>PowerPoint Presentation</vt:lpstr>
      <vt:lpstr>PowerPoint Presentation</vt:lpstr>
      <vt:lpstr>For the given input data, 434 and 58, the addition algorithm requires 3 units of work</vt:lpstr>
      <vt:lpstr>Units of Work</vt:lpstr>
      <vt:lpstr>Simplification</vt:lpstr>
      <vt:lpstr>ax2 + bx + c</vt:lpstr>
      <vt:lpstr>Simplification</vt:lpstr>
      <vt:lpstr>3x2 + 2x + 1</vt:lpstr>
      <vt:lpstr>Simplification</vt:lpstr>
      <vt:lpstr>3*52 + 2*5 + 1</vt:lpstr>
      <vt:lpstr>3*52 + 2*5 + 1</vt:lpstr>
      <vt:lpstr>Simplification</vt:lpstr>
      <vt:lpstr>Simplification</vt:lpstr>
      <vt:lpstr>Simplification</vt:lpstr>
      <vt:lpstr>Parallel Simplification</vt:lpstr>
      <vt:lpstr>Abstraction</vt:lpstr>
      <vt:lpstr>Function Definitions and Uses</vt:lpstr>
      <vt:lpstr>Simplification</vt:lpstr>
      <vt:lpstr>Functions and Code</vt:lpstr>
      <vt:lpstr>Code</vt:lpstr>
      <vt:lpstr>Example: area of unit circle</vt:lpstr>
      <vt:lpstr>Example: area of unit circle</vt:lpstr>
      <vt:lpstr>Example: area of unit circle</vt:lpstr>
      <vt:lpstr>Example: area of unit circle</vt:lpstr>
      <vt:lpstr>Example: area of unit circle</vt:lpstr>
      <vt:lpstr>Example: area of unit circle</vt:lpstr>
      <vt:lpstr>Example: area of unit circle</vt:lpstr>
      <vt:lpstr>Example: area of unit circle</vt:lpstr>
      <vt:lpstr>Example: area of circle of radius 2</vt:lpstr>
      <vt:lpstr>Example: area of circle of radius 2</vt:lpstr>
      <vt:lpstr>Example: area of circle of radius r</vt:lpstr>
      <vt:lpstr>Example: area of circle of radius r</vt:lpstr>
      <vt:lpstr>Example: area of circle of radius r</vt:lpstr>
      <vt:lpstr>Example: area of circle of radius r</vt:lpstr>
      <vt:lpstr>Example: area of circle of radius r</vt:lpstr>
      <vt:lpstr>In OCaml</vt:lpstr>
      <vt:lpstr>Example: volume of a cylinder</vt:lpstr>
      <vt:lpstr>In OCaml</vt:lpstr>
      <vt:lpstr>Tools</vt:lpstr>
      <vt:lpstr>Why OCaml?</vt:lpstr>
      <vt:lpstr>Why OCaml?</vt:lpstr>
      <vt:lpstr>CS1 and CS2</vt:lpstr>
      <vt:lpstr>What to Expect </vt:lpstr>
      <vt:lpstr>PowerPoint Presentation</vt:lpstr>
      <vt:lpstr>PowerPoint Presentation</vt:lpstr>
      <vt:lpstr>PowerPoint Presentation</vt:lpstr>
      <vt:lpstr>PowerPoint Presentation</vt:lpstr>
      <vt:lpstr>Course Admin</vt:lpstr>
      <vt:lpstr>Tour of course website</vt:lpstr>
      <vt:lpstr>Resources</vt:lpstr>
      <vt:lpstr>Collaboration Policy – CMU Rule</vt:lpstr>
      <vt:lpstr>Class Rules</vt:lpstr>
      <vt:lpstr>Grading</vt:lpstr>
      <vt:lpstr>How to Succeed in CS 1103</vt:lpstr>
    </vt:vector>
  </TitlesOfParts>
  <Company>Boston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101 Computer Science I</dc:title>
  <dc:creator>Robert Muller</dc:creator>
  <cp:lastModifiedBy>Microsoft Office User</cp:lastModifiedBy>
  <cp:revision>227</cp:revision>
  <cp:lastPrinted>2017-08-31T17:52:49Z</cp:lastPrinted>
  <dcterms:created xsi:type="dcterms:W3CDTF">2013-01-14T17:48:46Z</dcterms:created>
  <dcterms:modified xsi:type="dcterms:W3CDTF">2022-08-31T01:31:13Z</dcterms:modified>
</cp:coreProperties>
</file>